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6.wmf" ContentType="image/x-wmf"/>
  <Override PartName="/ppt/media/image7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1.png" ContentType="image/png"/>
  <Override PartName="/ppt/media/image2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2.png" ContentType="image/png"/>
  <Override PartName="/ppt/media/image23.png" ContentType="image/png"/>
  <Override PartName="/ppt/media/image27.png" ContentType="image/png"/>
  <Override PartName="/ppt/media/image21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378440" y="0"/>
            <a:ext cx="7378920" cy="252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378440" y="0"/>
            <a:ext cx="7378920" cy="252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378440" y="0"/>
            <a:ext cx="7378920" cy="2529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Click to edit Master title style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99600" y="1102680"/>
            <a:ext cx="8354520" cy="5309280"/>
          </a:xfrm>
          <a:prstGeom prst="rect">
            <a:avLst/>
          </a:prstGeom>
        </p:spPr>
        <p:txBody>
          <a:bodyPr lIns="26640" rIns="26640" tIns="26640" bIns="26640">
            <a:noAutofit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Click to edit Master text styles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Third level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3" marL="1098360" indent="-160200">
              <a:lnSpc>
                <a:spcPct val="100000"/>
              </a:lnSpc>
              <a:spcBef>
                <a:spcPts val="49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1419840" indent="-160200">
              <a:lnSpc>
                <a:spcPct val="100000"/>
              </a:lnSpc>
              <a:spcBef>
                <a:spcPts val="493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515440" y="6648120"/>
            <a:ext cx="170280" cy="178200"/>
          </a:xfrm>
          <a:prstGeom prst="rect">
            <a:avLst/>
          </a:prstGeom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610EA3A4-A038-4AA6-AF60-99E5EF8D1DF9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</p:spPr>
        <p:txBody>
          <a:bodyPr lIns="26640" rIns="26640" tIns="26640" bIns="2664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 cap="all">
                <a:solidFill>
                  <a:srgbClr val="a91125"/>
                </a:solidFill>
                <a:latin typeface="Calibri Italic"/>
                <a:ea typeface="ヒラギノ角ゴ ProN W3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680" cy="1499760"/>
          </a:xfrm>
          <a:prstGeom prst="rect">
            <a:avLst/>
          </a:prstGeom>
        </p:spPr>
        <p:txBody>
          <a:bodyPr lIns="26640" rIns="26640" tIns="26640" bIns="26640" anchor="b">
            <a:noAutofit/>
          </a:bodyPr>
          <a:p>
            <a:pPr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Click to edit Master text styles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515440" y="6648120"/>
            <a:ext cx="170280" cy="178200"/>
          </a:xfrm>
          <a:prstGeom prst="rect">
            <a:avLst/>
          </a:prstGeom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685C33D9-4C7A-4F4F-8E94-CAF923C497C9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78440" y="0"/>
            <a:ext cx="7378920" cy="545400"/>
          </a:xfrm>
          <a:prstGeom prst="rect">
            <a:avLst/>
          </a:prstGeom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Click to edit Master title style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Num"/>
          </p:nvPr>
        </p:nvSpPr>
        <p:spPr>
          <a:xfrm>
            <a:off x="8515440" y="6648120"/>
            <a:ext cx="170280" cy="178200"/>
          </a:xfrm>
          <a:prstGeom prst="rect">
            <a:avLst/>
          </a:prstGeom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8CA9534D-EC95-4A82-8789-AEF0FE1B3226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</a:rPr>
              <a:t>Second Outline Level</a:t>
            </a:r>
            <a:endParaRPr b="0" lang="en-US" sz="1700" spc="-1" strike="noStrike">
              <a:solidFill>
                <a:srgbClr val="000000"/>
              </a:solidFill>
              <a:latin typeface="Calibri Ital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C7A01457-4163-4B23-AE8F-C96C35B0BD03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18" name="Picture 1" descr=""/>
          <p:cNvPicPr/>
          <p:nvPr/>
        </p:nvPicPr>
        <p:blipFill>
          <a:blip r:embed="rId1"/>
          <a:stretch/>
        </p:blipFill>
        <p:spPr>
          <a:xfrm>
            <a:off x="-35640" y="4377960"/>
            <a:ext cx="9211680" cy="2345760"/>
          </a:xfrm>
          <a:prstGeom prst="rect">
            <a:avLst/>
          </a:prstGeom>
          <a:ln w="12600">
            <a:noFill/>
          </a:ln>
        </p:spPr>
      </p:pic>
      <p:pic>
        <p:nvPicPr>
          <p:cNvPr id="119" name="Picture 2" descr=""/>
          <p:cNvPicPr/>
          <p:nvPr/>
        </p:nvPicPr>
        <p:blipFill>
          <a:blip r:embed="rId2"/>
          <a:stretch/>
        </p:blipFill>
        <p:spPr>
          <a:xfrm rot="19140000">
            <a:off x="-687240" y="1530360"/>
            <a:ext cx="5232600" cy="3016800"/>
          </a:xfrm>
          <a:prstGeom prst="rect">
            <a:avLst/>
          </a:prstGeom>
          <a:ln w="1260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3526920" y="957960"/>
            <a:ext cx="5286240" cy="350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ヒラギノ角ゴ ProN W3"/>
              </a:rPr>
              <a:t>Transiting Exoplanet Survey Satellite</a:t>
            </a: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ヒラギノ角ゴ ProN W3"/>
              </a:rPr>
              <a:t>Daryl Swade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ヒラギノ角ゴ ProN W3"/>
              </a:rPr>
              <a:t>Archive Team Meeting</a:t>
            </a:r>
            <a:endParaRPr b="0" lang="en-GB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3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ヒラギノ角ゴ ProN W3"/>
              </a:rPr>
              <a:t>June 16, 2014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and the Habitable Zone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0D780295-633D-43E5-8840-0A3936A6792B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48" name="Picture 3" descr="Screen Shot 2014-05-21 at 2.30.30 PM.png"/>
          <p:cNvPicPr/>
          <p:nvPr/>
        </p:nvPicPr>
        <p:blipFill>
          <a:blip r:embed="rId1"/>
          <a:stretch/>
        </p:blipFill>
        <p:spPr>
          <a:xfrm>
            <a:off x="299880" y="918720"/>
            <a:ext cx="8649000" cy="572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22160" y="1468800"/>
            <a:ext cx="7771680" cy="136152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 cap="all">
                <a:solidFill>
                  <a:srgbClr val="a91125"/>
                </a:solidFill>
                <a:latin typeface="Calibri Italic"/>
                <a:ea typeface="ヒラギノ角ゴ ProN W3"/>
              </a:rPr>
              <a:t>Mission concept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9C2AB814-F292-4A9C-962C-7DEB5AFC57A7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Wide FOV CCD Camera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430DE6AD-602A-44CB-8B0A-DB88F0723F5E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53" name="Picture 3" descr="Screen Shot 2014-05-21 at 2.18.01 PM.png"/>
          <p:cNvPicPr/>
          <p:nvPr/>
        </p:nvPicPr>
        <p:blipFill>
          <a:blip r:embed="rId1"/>
          <a:stretch/>
        </p:blipFill>
        <p:spPr>
          <a:xfrm>
            <a:off x="275040" y="889560"/>
            <a:ext cx="8711640" cy="575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Prototype Focal Plane Assembly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13396BEF-C589-4D9A-A2D1-98201629466F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56" name="Picture 3" descr="Screen Shot 2014-05-21 at 2.19.16 PM.png"/>
          <p:cNvPicPr/>
          <p:nvPr/>
        </p:nvPicPr>
        <p:blipFill>
          <a:blip r:embed="rId1"/>
          <a:stretch/>
        </p:blipFill>
        <p:spPr>
          <a:xfrm>
            <a:off x="169560" y="903960"/>
            <a:ext cx="8754120" cy="568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Instrument Overview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D9B56BB5-32F8-46FA-9955-F8C7F86AD6C4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59" name="Picture 3" descr="Screen Shot 2014-05-21 at 4.09.39 PM.png"/>
          <p:cNvPicPr/>
          <p:nvPr/>
        </p:nvPicPr>
        <p:blipFill>
          <a:blip r:embed="rId1"/>
          <a:stretch/>
        </p:blipFill>
        <p:spPr>
          <a:xfrm>
            <a:off x="313200" y="925920"/>
            <a:ext cx="8524440" cy="564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Launch to Science Orbit Timeline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DE6D33A5-5981-4439-9F44-9B9950B77219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62" name="Picture 3" descr="Screen Shot 2014-05-21 at 4.06.38 PM.png"/>
          <p:cNvPicPr/>
          <p:nvPr/>
        </p:nvPicPr>
        <p:blipFill>
          <a:blip r:embed="rId1"/>
          <a:stretch/>
        </p:blipFill>
        <p:spPr>
          <a:xfrm>
            <a:off x="336240" y="939960"/>
            <a:ext cx="8451360" cy="55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Operations Concept: Orbit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737CEBB6-FA23-439B-B496-7D8B939D0418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65" name="Picture 3" descr="Screen Shot 2014-05-21 at 4.01.54 PM.png"/>
          <p:cNvPicPr/>
          <p:nvPr/>
        </p:nvPicPr>
        <p:blipFill>
          <a:blip r:embed="rId1"/>
          <a:stretch/>
        </p:blipFill>
        <p:spPr>
          <a:xfrm>
            <a:off x="2500200" y="931320"/>
            <a:ext cx="4002480" cy="564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Operations Concept: Survey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3704CBCB-B317-4CF7-A348-EBBC70CF755A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68" name="Picture 3" descr="Screen Shot 2014-05-21 at 4.00.05 PM.png"/>
          <p:cNvPicPr/>
          <p:nvPr/>
        </p:nvPicPr>
        <p:blipFill>
          <a:blip r:embed="rId1"/>
          <a:stretch/>
        </p:blipFill>
        <p:spPr>
          <a:xfrm>
            <a:off x="343800" y="1066680"/>
            <a:ext cx="8413920" cy="454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22160" y="1468800"/>
            <a:ext cx="7771680" cy="136152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 cap="all">
                <a:solidFill>
                  <a:srgbClr val="a91125"/>
                </a:solidFill>
                <a:latin typeface="Calibri Italic"/>
                <a:ea typeface="ヒラギノ角ゴ ProN W3"/>
              </a:rPr>
              <a:t>organization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9EFA48DF-F2A8-4DB1-8280-4E5047BBA362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Partnerships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6C1AF00E-AD4E-4F78-A8A9-CF2697131AFD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73" name="Picture 3" descr="Screen Shot 2014-05-21 at 4.59.22 PM.png"/>
          <p:cNvPicPr/>
          <p:nvPr/>
        </p:nvPicPr>
        <p:blipFill>
          <a:blip r:embed="rId1"/>
          <a:stretch/>
        </p:blipFill>
        <p:spPr>
          <a:xfrm>
            <a:off x="759600" y="959400"/>
            <a:ext cx="7347600" cy="562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Agenda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99600" y="1102680"/>
            <a:ext cx="8354520" cy="53092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Science goals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Mission concept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Organization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MAST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251872DC-A06B-4B45-AC9A-3D54B79180CE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Project Organization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B5B6FEB6-7682-49C6-BA59-C23248AE9066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76" name="Picture 3" descr="Screen Shot 2014-05-21 at 2.36.04 PM.png"/>
          <p:cNvPicPr/>
          <p:nvPr/>
        </p:nvPicPr>
        <p:blipFill>
          <a:blip r:embed="rId1"/>
          <a:stretch/>
        </p:blipFill>
        <p:spPr>
          <a:xfrm>
            <a:off x="142560" y="639000"/>
            <a:ext cx="8799480" cy="600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SOC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F0B278D0-D36E-489D-AD71-F3BD8A8D734E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79" name="Picture 3" descr="Screen Shot 2014-05-21 at 4.51.46 PM.png"/>
          <p:cNvPicPr/>
          <p:nvPr/>
        </p:nvPicPr>
        <p:blipFill>
          <a:blip r:embed="rId1"/>
          <a:stretch/>
        </p:blipFill>
        <p:spPr>
          <a:xfrm>
            <a:off x="372600" y="923040"/>
            <a:ext cx="8384760" cy="564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722160" y="1468800"/>
            <a:ext cx="7771680" cy="136152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 cap="all">
                <a:solidFill>
                  <a:srgbClr val="a91125"/>
                </a:solidFill>
                <a:latin typeface="Calibri Italic"/>
                <a:ea typeface="ヒラギノ角ゴ ProN W3"/>
              </a:rPr>
              <a:t>MAST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B9F37C91-B2AE-4291-BA94-EAD93793425B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Ground Segment Architecture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A2B2B5EA-0680-496A-B6DB-75A7C2DF807D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447840" y="2008080"/>
            <a:ext cx="8248320" cy="284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Raw Data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99600" y="965160"/>
            <a:ext cx="8354520" cy="56044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rmAutofit fontScale="83000"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Data types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Kepler: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long cadence target – 150,000 targets, 32 pixels/target, 30 minutes cadence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short cadence target – 300 targets, 85 pixels/target, 1 minute cadence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full frame image – one per month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TESS: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Target – 25000 targets/month, 100 pixels/target,  1 minute cadence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Full Frame Image – 30 minute cadence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 raw data volume: 6600 GB/ year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Target data: 3500 GB/year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Full Frame Image data: 3100 GB/year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Kepler raw data volume: 380 GB/year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Long cadence: 293 GB/year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Short cadence: 84 GB/year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FFI: 2.3 GB/year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410F4A7C-0C9B-4A83-A1A8-FAA9232D6671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MAST Interfaces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AB61A755-9E5C-4466-827C-818AF5B3C43B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1263600" y="825840"/>
            <a:ext cx="6614640" cy="571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Archive Data Products from SPOC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99600" y="965160"/>
            <a:ext cx="8354520" cy="55368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rmAutofit fontScale="87000"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Full Frame Image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Target Pixel Files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All pixels for a single target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Raw and calibrated values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Light Curves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Output of photometric analysis and cotrending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Collateral Pixel Files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Calibration data collected on-board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Ground calibration data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Cotrending Basis Vectors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Systematic trends present in the ensemble of flux data for each CCD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Pixel Response Function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Point spread function and pointing and electronic systematics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Flat Field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Pixel response non-uniformity map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AD80C859-E191-4E14-9855-DAC3A54548DF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Data Products from TSO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399600" y="1102680"/>
            <a:ext cx="8354520" cy="53092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 Input Catalog (TIC)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Threshold Crossing Events (TCE) summary report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Identified from light curves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Data Validation (DV) results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Characterize and validate TCEs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 Objects of Interest (TOI) Catalog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Follow-up observations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909F128A-F68C-4229-83F1-29C54CBD9633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Archive Operations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399600" y="1102680"/>
            <a:ext cx="8354520" cy="53092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rmAutofit fontScale="85000"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 monthly processing (Kepler quarterly)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Transferred from SPOC via hard drive</a:t>
            </a:r>
            <a:endParaRPr b="0" lang="en-US" sz="32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 archive data volume – 50 TB/year (to be refined)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Total Kepler archive data volume – 19 TB (Q0-Q17)</a:t>
            </a:r>
            <a:endParaRPr b="0" lang="en-US" sz="32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Does not consider reprocessed data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No proprietary period on data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Availability depends primarily on SPOC processing time (&lt;1 month)</a:t>
            </a:r>
            <a:endParaRPr b="0" lang="en-US" sz="32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Primary TESS web site hosted by MIT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Links to MAST web site</a:t>
            </a:r>
            <a:endParaRPr b="0" lang="en-US" sz="3200" spc="-1" strike="noStrike">
              <a:solidFill>
                <a:srgbClr val="000000"/>
              </a:solidFill>
              <a:latin typeface="Calibri Italic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50E6F9F4-29CC-42CD-B7E2-5CEC582EF897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Archive Distribution Performance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448D0EC7-CAD2-4647-BD64-851F449190E8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388440" y="936000"/>
            <a:ext cx="8297640" cy="564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22160" y="1468800"/>
            <a:ext cx="7771680" cy="136152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 cap="all">
                <a:solidFill>
                  <a:srgbClr val="a91125"/>
                </a:solidFill>
                <a:latin typeface="Calibri Italic"/>
                <a:ea typeface="ヒラギノ角ゴ ProN W3"/>
              </a:rPr>
              <a:t>Science goals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BBD0B1D2-DF94-42A3-8981-CBB884AB7D31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Archive System Enhancements for TESS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DF12BFDC-FBCF-40AC-B30A-AF5403755B33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450720" y="691560"/>
            <a:ext cx="8241840" cy="5876640"/>
          </a:xfrm>
          <a:prstGeom prst="rect">
            <a:avLst/>
          </a:prstGeom>
          <a:ln>
            <a:noFill/>
          </a:ln>
        </p:spPr>
      </p:pic>
      <p:pic>
        <p:nvPicPr>
          <p:cNvPr id="206" name="Picture 6" descr=""/>
          <p:cNvPicPr/>
          <p:nvPr/>
        </p:nvPicPr>
        <p:blipFill>
          <a:blip r:embed="rId2"/>
          <a:stretch/>
        </p:blipFill>
        <p:spPr>
          <a:xfrm>
            <a:off x="7211520" y="3065400"/>
            <a:ext cx="1474560" cy="8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Archive Development Effort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ECDB071F-E021-4FAF-BC08-19D6E959B63F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981000" y="1160640"/>
            <a:ext cx="7181640" cy="330948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1866600" y="4943520"/>
            <a:ext cx="51991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Phase B: April 1, 2014 – October 1, 2014 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Phase C: October 2, 2014 – November 29, 2016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Phase D: November 30, 2016 – July 17, 2017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MAST Deliverables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150896DF-BE28-4073-AD00-26D15543B07B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graphicFrame>
        <p:nvGraphicFramePr>
          <p:cNvPr id="213" name="Table 3"/>
          <p:cNvGraphicFramePr/>
          <p:nvPr/>
        </p:nvGraphicFramePr>
        <p:xfrm>
          <a:off x="419760" y="1095840"/>
          <a:ext cx="8265960" cy="0"/>
        </p:xfrm>
        <a:graphic>
          <a:graphicData uri="http://schemas.openxmlformats.org/drawingml/2006/table">
            <a:tbl>
              <a:tblPr/>
              <a:tblGrid>
                <a:gridCol w="3620520"/>
                <a:gridCol w="2098800"/>
                <a:gridCol w="820800"/>
                <a:gridCol w="1725480"/>
              </a:tblGrid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Deliverable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Responsibility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Phase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Date of Delivery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TESS Archive Operations Concept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PDR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TESS-Archive ICD</a:t>
                      </a:r>
                      <a:endParaRPr b="0" lang="en-GB" sz="18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SPOC-Archive</a:t>
                      </a:r>
                      <a:endParaRPr b="0" lang="en-GB" sz="18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TSO-Archive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B/C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PDR/CDR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Catalog Design Specification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B/C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PDR/CDR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Architecture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B/C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PDR/CDR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Software Design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CDR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TESS Archive User Interface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Software Engineers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C/D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GS Test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Test Procedures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Systems Engineer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GS Test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Operations Procedures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Operator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Launch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TESS Archive User’s Guide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Archive Scientist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Launch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TESS: A Bridge to the Future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ADF0FE1B-9B1E-474C-8959-87D89A0BA063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&lt;number&gt;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216" name="Picture 3" descr="Screen Shot 2014-05-21 at 2.31.48 PM.png"/>
          <p:cNvPicPr/>
          <p:nvPr/>
        </p:nvPicPr>
        <p:blipFill>
          <a:blip r:embed="rId1"/>
          <a:stretch/>
        </p:blipFill>
        <p:spPr>
          <a:xfrm>
            <a:off x="260280" y="855000"/>
            <a:ext cx="8612640" cy="579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Science Goals and Drivers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943080" y="948240"/>
            <a:ext cx="4809240" cy="55962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rmAutofit fontScale="42000"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1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Primary Goal: </a:t>
            </a: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Discover Transiting Earths and Super- Earths Orbiting Bright, Nearby Stars 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Rocky Planets &amp; Water Worlds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Habitable Planets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Discover the “Best” ~1000 </a:t>
            </a:r>
            <a:r>
              <a:rPr b="1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Small </a:t>
            </a: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Exoplanets 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“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Best” Means “Readily Characterizable”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Bright Host Stars 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776880" indent="-160200">
              <a:lnSpc>
                <a:spcPct val="100000"/>
              </a:lnSpc>
              <a:spcBef>
                <a:spcPts val="422"/>
              </a:spcBef>
              <a:buClr>
                <a:srgbClr val="366092"/>
              </a:buClr>
              <a:buSzPct val="80000"/>
              <a:buFont typeface="Arial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Measurable Mass &amp; Atmospheric Properties 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Present: Only 2 small transiting exoplanets orbiting bright hosts are known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1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Large Area Surveys of Bright Stars 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F, G, K dwarfs: +4 to +12 magnitude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M dwarfs known within ~60 parsecs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&gt;200,000 target stars in two years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ED3E9E7C-B51D-410E-87DA-D281B0B57E62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299160" y="929160"/>
            <a:ext cx="3403080" cy="2969640"/>
          </a:xfrm>
          <a:prstGeom prst="rect">
            <a:avLst/>
          </a:prstGeom>
          <a:ln w="12600">
            <a:noFill/>
          </a:ln>
        </p:spPr>
      </p:pic>
      <p:pic>
        <p:nvPicPr>
          <p:cNvPr id="130" name="Picture 5" descr=""/>
          <p:cNvPicPr/>
          <p:nvPr/>
        </p:nvPicPr>
        <p:blipFill>
          <a:blip r:embed="rId2"/>
          <a:stretch/>
        </p:blipFill>
        <p:spPr>
          <a:xfrm>
            <a:off x="299160" y="3978360"/>
            <a:ext cx="3421080" cy="256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Science Objectives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AEE6DD0F-C049-4F56-9BFE-952D596B0FBB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399600" y="1102680"/>
            <a:ext cx="8354520" cy="53092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OBJECTIVE 1: Locate a diverse sample of transiting small exoplanets orbiting the brightest stars in the solar neighborhood.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OBJECTIVE 2: Locate a sample of transiting small exoplanets orbiting bright stars situated near the ecliptic poles, locations that are optimal for JWST follow-up.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OBJECTIVE 3: Establish the masses of a sample of TESS-located small transiting planets by means of precise radial velocity measurements. 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TESS and Kepler Address Different Questions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99600" y="1102680"/>
            <a:ext cx="8354520" cy="530928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>
            <a:noAutofit/>
          </a:bodyPr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TESS:  Where are the nearest transiting rocky planets?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Kepler: How common are true Earth Analogs?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i="1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Solid angle coverage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Ω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 Italic"/>
                <a:ea typeface="ヒラギノ角ゴ ProN W3"/>
              </a:rPr>
              <a:t>TESS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≃ 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400 Ω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 Italic"/>
                <a:ea typeface="ヒラギノ角ゴ ProN W3"/>
              </a:rPr>
              <a:t>Kepler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Number of accessible bright stars increased by same factor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marL="241200" indent="-240840">
              <a:lnSpc>
                <a:spcPct val="100000"/>
              </a:lnSpc>
              <a:spcBef>
                <a:spcPts val="703"/>
              </a:spcBef>
              <a:buClr>
                <a:srgbClr val="a91125"/>
              </a:buClr>
              <a:buSzPct val="50000"/>
              <a:buFont typeface="Wingdings" charset="2"/>
              <a:buChar char=""/>
            </a:pPr>
            <a:r>
              <a:rPr b="0" lang="en-US" sz="2700" spc="-1" strike="noStrike">
                <a:solidFill>
                  <a:srgbClr val="000000"/>
                </a:solidFill>
                <a:latin typeface="Calibri"/>
                <a:ea typeface="ヒラギノ角ゴ ProN W3"/>
              </a:rPr>
              <a:t>Catalog star distances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TESS: ~10</a:t>
            </a:r>
            <a:r>
              <a:rPr b="0" i="1" lang="en-US" sz="2400" spc="-1" strike="noStrike" baseline="30000">
                <a:solidFill>
                  <a:srgbClr val="000000"/>
                </a:solidFill>
                <a:latin typeface="Calibri Italic"/>
                <a:ea typeface="ヒラギノ角ゴ ProN W3"/>
              </a:rPr>
              <a:t>2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 light-yr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Kepler: ~10</a:t>
            </a:r>
            <a:r>
              <a:rPr b="0" i="1" lang="en-US" sz="2400" spc="-1" strike="noStrike" baseline="30000">
                <a:solidFill>
                  <a:srgbClr val="000000"/>
                </a:solidFill>
                <a:latin typeface="Calibri Italic"/>
                <a:ea typeface="ヒラギノ角ゴ ProN W3"/>
              </a:rPr>
              <a:t>3</a:t>
            </a:r>
            <a:r>
              <a:rPr b="0" i="1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 light-yr 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 lvl="1" marL="495720" indent="-200520">
              <a:lnSpc>
                <a:spcPct val="100000"/>
              </a:lnSpc>
              <a:spcBef>
                <a:spcPts val="561"/>
              </a:spcBef>
              <a:buClr>
                <a:srgbClr val="366092"/>
              </a:buClr>
              <a:buSzPct val="8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1/R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 Italic"/>
                <a:ea typeface="ヒラギノ角ゴ ProN W3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 Italic"/>
                <a:ea typeface="ヒラギノ角ゴ ProN W3"/>
              </a:rPr>
              <a:t> dependence means TESS stars are ~100x brighter than Kepler on average</a:t>
            </a:r>
            <a:endParaRPr b="0" lang="en-US" sz="2400" spc="-1" strike="noStrike">
              <a:solidFill>
                <a:srgbClr val="000000"/>
              </a:solidFill>
              <a:latin typeface="Calibri Italic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3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1FB7A0D5-83F5-47A1-B99F-10D0EAC499F2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Comparison of Host Star Brightness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351DB196-D222-41CC-A6FE-EC41C1BDAD40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39" name="Picture 3" descr="Screen Shot 2014-05-21 at 2.14.43 PM.png"/>
          <p:cNvPicPr/>
          <p:nvPr/>
        </p:nvPicPr>
        <p:blipFill>
          <a:blip r:embed="rId1"/>
          <a:stretch/>
        </p:blipFill>
        <p:spPr>
          <a:xfrm>
            <a:off x="423360" y="981000"/>
            <a:ext cx="8262720" cy="549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Small Planets and Bright Stars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7CA0A759-FB95-4056-ABA6-84C4FBDFEE38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42" name="Picture 3" descr="Screen Shot 2014-05-21 at 2.28.52 PM.png"/>
          <p:cNvPicPr/>
          <p:nvPr/>
        </p:nvPicPr>
        <p:blipFill>
          <a:blip r:embed="rId1"/>
          <a:stretch/>
        </p:blipFill>
        <p:spPr>
          <a:xfrm>
            <a:off x="292320" y="912960"/>
            <a:ext cx="8465040" cy="561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378440" y="0"/>
            <a:ext cx="7378920" cy="545400"/>
          </a:xfrm>
          <a:prstGeom prst="rect">
            <a:avLst/>
          </a:prstGeom>
          <a:noFill/>
          <a:ln w="12600">
            <a:noFill/>
          </a:ln>
        </p:spPr>
        <p:txBody>
          <a:bodyPr lIns="26640" rIns="26640" tIns="26640" bIns="2664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3100" spc="-1" strike="noStrike">
                <a:solidFill>
                  <a:srgbClr val="a91125"/>
                </a:solidFill>
                <a:latin typeface="Calibri Italic"/>
                <a:ea typeface="ヒラギノ角ゴ ProN W3"/>
              </a:rPr>
              <a:t>Predicted Science Yield from TESS Mission</a:t>
            </a:r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8515440" y="6648120"/>
            <a:ext cx="170280" cy="178200"/>
          </a:xfrm>
          <a:prstGeom prst="rect">
            <a:avLst/>
          </a:prstGeom>
          <a:noFill/>
          <a:ln w="12600">
            <a:noFill/>
          </a:ln>
        </p:spPr>
        <p:txBody>
          <a:bodyPr lIns="64440" rIns="64440" tIns="32040" bIns="32040" anchor="ctr">
            <a:noAutofit/>
          </a:bodyPr>
          <a:p>
            <a:pPr algn="r">
              <a:lnSpc>
                <a:spcPct val="100000"/>
              </a:lnSpc>
            </a:pPr>
            <a:fld id="{B5173CC7-6792-49A7-9713-85B02546596E}" type="slidenum">
              <a:rPr b="0" lang="en-US" sz="800" spc="-1" strike="noStrike">
                <a:solidFill>
                  <a:srgbClr val="a91125"/>
                </a:solidFill>
                <a:latin typeface="Calibri"/>
                <a:ea typeface="Calibri"/>
              </a:rPr>
              <a:t>4</a:t>
            </a:fld>
            <a:endParaRPr b="0" lang="en-GB" sz="800" spc="-1" strike="noStrike">
              <a:latin typeface="Times New Roman"/>
            </a:endParaRPr>
          </a:p>
        </p:txBody>
      </p:sp>
      <p:pic>
        <p:nvPicPr>
          <p:cNvPr id="145" name="Picture 3" descr="Screen Shot 2014-05-21 at 2.16.39 PM.png"/>
          <p:cNvPicPr/>
          <p:nvPr/>
        </p:nvPicPr>
        <p:blipFill>
          <a:blip r:embed="rId1"/>
          <a:stretch/>
        </p:blipFill>
        <p:spPr>
          <a:xfrm>
            <a:off x="214200" y="921240"/>
            <a:ext cx="8641440" cy="572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52930</TotalTime>
  <Application>LibreOffice/6.4.7.2$Linux_X86_64 LibreOffice_project/40$Build-2</Application>
  <Words>771</Words>
  <Paragraphs>191</Paragraphs>
  <Company>NASA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2014-03-21T15:55:44Z</dcterms:created>
  <dc:creator>Dwight Sanderfer</dc:creator>
  <dc:description/>
  <dc:language>en-US</dc:language>
  <cp:lastModifiedBy>Daryl Swade</cp:lastModifiedBy>
  <dcterms:modified xsi:type="dcterms:W3CDTF">2014-06-16T14:43:21Z</dcterms:modified>
  <cp:revision>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NASA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33</vt:i4>
  </property>
</Properties>
</file>