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media/image13.tif" ContentType="image/tiff"/>
  <Override PartName="/ppt/media/image21.wmf" ContentType="image/x-wmf"/>
  <Override PartName="/ppt/media/image22.wmf" ContentType="image/x-wmf"/>
  <Override PartName="/ppt/media/image23.wmf" ContentType="image/x-wmf"/>
  <Override PartName="/ppt/media/image24.wmf" ContentType="image/x-wmf"/>
  <Override PartName="/ppt/media/image27.tif" ContentType="image/tiff"/>
  <Override PartName="/ppt/media/image28.tif" ContentType="image/tiff"/>
  <Override PartName="/ppt/media/image8.wmf" ContentType="image/x-wmf"/>
  <Override PartName="/ppt/media/image5.tif" ContentType="image/tiff"/>
  <Override PartName="/ppt/media/image1.png" ContentType="image/png"/>
  <Override PartName="/ppt/media/image6.png" ContentType="image/png"/>
  <Override PartName="/ppt/media/image3.png" ContentType="image/png"/>
  <Override PartName="/ppt/media/image4.png" ContentType="image/png"/>
  <Override PartName="/ppt/media/image2.png" ContentType="image/png"/>
  <Override PartName="/ppt/media/image7.png" ContentType="image/png"/>
  <Override PartName="/ppt/media/image9.png" ContentType="image/png"/>
  <Override PartName="/ppt/media/image12.png" ContentType="image/png"/>
  <Override PartName="/ppt/media/image11.png" ContentType="image/png"/>
  <Override PartName="/ppt/media/image10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17.png" ContentType="image/png"/>
  <Override PartName="/ppt/media/image25.png" ContentType="image/png"/>
  <Override PartName="/ppt/media/image18.png" ContentType="image/png"/>
  <Override PartName="/ppt/media/image29.png" ContentType="image/png"/>
  <Override PartName="/ppt/media/image26.png" ContentType="image/png"/>
  <Override PartName="/ppt/media/image19.png" ContentType="image/png"/>
  <Override PartName="/ppt/media/image20.png" ContentType="image/png"/>
  <Override PartName="/ppt/notesSlides/_rels/notesSlide20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1.xml.rels" ContentType="application/vnd.openxmlformats-package.relationships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17.xml.rels" ContentType="application/vnd.openxmlformats-package.relationships+xml"/>
  <Override PartName="/ppt/slides/_rels/slide23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302c24"/>
                </a:solidFill>
                <a:latin typeface="Book Antiqua"/>
              </a:rPr>
              <a:t>Click to move the slide</a:t>
            </a:r>
            <a:endParaRPr b="0" lang="en-US" sz="18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2000" spc="-1" strike="noStrike">
                <a:latin typeface="Arial"/>
              </a:rPr>
              <a:t>Click to edit the notes format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1400" spc="-1" strike="noStrike">
                <a:latin typeface="Times New Roman"/>
              </a:rPr>
              <a:t>&lt;header&gt;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GB" sz="1400" spc="-1" strike="noStrike">
                <a:latin typeface="Times New Roman"/>
              </a:rPr>
              <a:t>&lt;date/time&gt;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GB" sz="1400" spc="-1" strike="noStrike">
                <a:latin typeface="Times New Roman"/>
              </a:rPr>
              <a:t>&lt;footer&gt;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6CC8F6A0-7BD0-4655-AC15-AA66346797E6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US" sz="2000" spc="-1" strike="noStrike">
                <a:latin typeface="Calibri"/>
                <a:ea typeface="ＭＳ Ｐゴシック"/>
              </a:rPr>
              <a:t>Wendy, here we need better fields and less focal plane. The angles should be different for the fields of view.</a:t>
            </a:r>
            <a:endParaRPr b="0" lang="en-GB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en-GB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en-GB" sz="2000" spc="-1" strike="noStrike">
              <a:latin typeface="Arial"/>
            </a:endParaRPr>
          </a:p>
        </p:txBody>
      </p:sp>
      <p:sp>
        <p:nvSpPr>
          <p:cNvPr id="17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BD13F10-F06F-41BD-BC37-789F315FA9BD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ヒラギノ明朝 Pro W3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17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D96886C-C614-439B-BD9F-448EBD22651B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ヒラギノ明朝 Pro W3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18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759C712-E16B-4D75-8FEB-EB260658A54E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ヒラギノ明朝 Pro W3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17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0BB3ACB-08F2-4CAC-BB4F-C3A6BE096168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ヒラギノ明朝 Pro W3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98600" y="93960"/>
            <a:ext cx="8146800" cy="1451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98600" y="1761480"/>
            <a:ext cx="8146800" cy="2081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98600" y="4041000"/>
            <a:ext cx="8146800" cy="2081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98600" y="93960"/>
            <a:ext cx="8146800" cy="1451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98600" y="1761480"/>
            <a:ext cx="3975480" cy="2081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3160" y="1761480"/>
            <a:ext cx="3975480" cy="2081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98600" y="4041000"/>
            <a:ext cx="3975480" cy="2081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673160" y="4041000"/>
            <a:ext cx="3975480" cy="2081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98600" y="93960"/>
            <a:ext cx="8146800" cy="1451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98600" y="1761480"/>
            <a:ext cx="2622960" cy="2081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252960" y="1761480"/>
            <a:ext cx="2622960" cy="2081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07680" y="1761480"/>
            <a:ext cx="2622960" cy="2081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98600" y="4041000"/>
            <a:ext cx="2622960" cy="2081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252960" y="4041000"/>
            <a:ext cx="2622960" cy="2081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007680" y="4041000"/>
            <a:ext cx="2622960" cy="2081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98600" y="93960"/>
            <a:ext cx="8146800" cy="1451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98600" y="1761480"/>
            <a:ext cx="8146800" cy="4364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98600" y="93960"/>
            <a:ext cx="8146800" cy="1451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98600" y="1761480"/>
            <a:ext cx="8146800" cy="4364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98600" y="93960"/>
            <a:ext cx="8146800" cy="1451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98600" y="1761480"/>
            <a:ext cx="3975480" cy="4364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3160" y="1761480"/>
            <a:ext cx="3975480" cy="4364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98600" y="93960"/>
            <a:ext cx="8146800" cy="1451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302c24"/>
              </a:solidFill>
              <a:latin typeface="Book Antiqua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98600" y="93960"/>
            <a:ext cx="8146800" cy="6731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98600" y="93960"/>
            <a:ext cx="8146800" cy="1451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98600" y="1761480"/>
            <a:ext cx="3975480" cy="2081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3160" y="1761480"/>
            <a:ext cx="3975480" cy="4364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98600" y="4041000"/>
            <a:ext cx="3975480" cy="2081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98600" y="93960"/>
            <a:ext cx="8146800" cy="1451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98600" y="1761480"/>
            <a:ext cx="3975480" cy="4364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3160" y="1761480"/>
            <a:ext cx="3975480" cy="2081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73160" y="4041000"/>
            <a:ext cx="3975480" cy="2081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98600" y="93960"/>
            <a:ext cx="8146800" cy="1451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98600" y="1761480"/>
            <a:ext cx="3975480" cy="2081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3160" y="1761480"/>
            <a:ext cx="3975480" cy="2081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98600" y="4041000"/>
            <a:ext cx="8146800" cy="2081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6" descr=""/>
          <p:cNvPicPr/>
          <p:nvPr/>
        </p:nvPicPr>
        <p:blipFill>
          <a:blip r:embed="rId3"/>
          <a:stretch/>
        </p:blipFill>
        <p:spPr>
          <a:xfrm>
            <a:off x="7670880" y="76320"/>
            <a:ext cx="1413720" cy="69300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498600" y="93960"/>
            <a:ext cx="8146800" cy="145188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302c24"/>
                </a:solidFill>
                <a:latin typeface="Book Antiqua"/>
              </a:rPr>
              <a:t>Click to edit Master title style</a:t>
            </a:r>
            <a:endParaRPr b="0" lang="en-US" sz="50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98600" y="1761480"/>
            <a:ext cx="8146800" cy="4364280"/>
          </a:xfrm>
          <a:prstGeom prst="rect">
            <a:avLst/>
          </a:prstGeom>
        </p:spPr>
        <p:txBody>
          <a:bodyPr>
            <a:noAutofit/>
          </a:bodyPr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200" spc="-1" strike="noStrike">
                <a:solidFill>
                  <a:srgbClr val="6d6452"/>
                </a:solidFill>
                <a:latin typeface="Book Antiqua"/>
              </a:rPr>
              <a:t>Click to edit Master text styles</a:t>
            </a:r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  <a:p>
            <a:pPr lvl="1" marL="914400" indent="-456840">
              <a:lnSpc>
                <a:spcPct val="100000"/>
              </a:lnSpc>
              <a:spcBef>
                <a:spcPts val="601"/>
              </a:spcBef>
              <a:buClr>
                <a:srgbClr val="a49a85"/>
              </a:buClr>
              <a:buSzPct val="75000"/>
              <a:buFont typeface="Wingdings 2" charset="2"/>
              <a:buChar char=""/>
            </a:pPr>
            <a:r>
              <a:rPr b="0" lang="en-US" sz="2000" spc="-1" strike="noStrike">
                <a:solidFill>
                  <a:srgbClr val="6d6452"/>
                </a:solidFill>
                <a:latin typeface="Book Antiqua"/>
              </a:rPr>
              <a:t>Second level</a:t>
            </a:r>
            <a:endParaRPr b="0" lang="en-US" sz="2000" spc="-1" strike="noStrike">
              <a:solidFill>
                <a:srgbClr val="6d6452"/>
              </a:solidFill>
              <a:latin typeface="Book Antiqua"/>
            </a:endParaRPr>
          </a:p>
          <a:p>
            <a:pPr lvl="2" marL="1371600" indent="-456840">
              <a:lnSpc>
                <a:spcPct val="100000"/>
              </a:lnSpc>
              <a:spcBef>
                <a:spcPts val="6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1800" spc="-1" strike="noStrike">
                <a:solidFill>
                  <a:srgbClr val="6d6452"/>
                </a:solidFill>
                <a:latin typeface="Book Antiqua"/>
              </a:rPr>
              <a:t>Third level</a:t>
            </a:r>
            <a:endParaRPr b="0" lang="en-US" sz="1800" spc="-1" strike="noStrike">
              <a:solidFill>
                <a:srgbClr val="6d6452"/>
              </a:solidFill>
              <a:latin typeface="Book Antiqua"/>
            </a:endParaRPr>
          </a:p>
          <a:p>
            <a:pPr lvl="3" marL="1828800" indent="-456840">
              <a:lnSpc>
                <a:spcPct val="100000"/>
              </a:lnSpc>
              <a:spcBef>
                <a:spcPts val="601"/>
              </a:spcBef>
              <a:buClr>
                <a:srgbClr val="a49a85"/>
              </a:buClr>
              <a:buSzPct val="75000"/>
              <a:buFont typeface="Wingdings 2" charset="2"/>
              <a:buChar char=""/>
            </a:pPr>
            <a:r>
              <a:rPr b="0" lang="en-US" sz="1800" spc="-1" strike="noStrike">
                <a:solidFill>
                  <a:srgbClr val="6d6452"/>
                </a:solidFill>
                <a:latin typeface="Book Antiqua"/>
              </a:rPr>
              <a:t>Fourth level</a:t>
            </a:r>
            <a:endParaRPr b="0" lang="en-US" sz="1800" spc="-1" strike="noStrike">
              <a:solidFill>
                <a:srgbClr val="6d6452"/>
              </a:solidFill>
              <a:latin typeface="Book Antiqua"/>
            </a:endParaRPr>
          </a:p>
          <a:p>
            <a:pPr lvl="4" marL="2286000" indent="-456840">
              <a:lnSpc>
                <a:spcPct val="100000"/>
              </a:lnSpc>
              <a:spcBef>
                <a:spcPts val="6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1800" spc="-1" strike="noStrike">
                <a:solidFill>
                  <a:srgbClr val="6d6452"/>
                </a:solidFill>
                <a:latin typeface="Book Antiqua"/>
              </a:rPr>
              <a:t>Fifth level</a:t>
            </a:r>
            <a:endParaRPr b="0" lang="en-US" sz="18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1882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46FE3C4F-2539-48AB-BF95-611EFBD09539}" type="datetime">
              <a:rPr b="0" lang="en-US" sz="1100" spc="-1" strike="noStrike">
                <a:solidFill>
                  <a:srgbClr val="6d6452"/>
                </a:solidFill>
                <a:latin typeface="Book Antiqua"/>
              </a:rPr>
              <a:t>5/16/24</a:t>
            </a:fld>
            <a:endParaRPr b="0" lang="en-GB" sz="1100" spc="-1" strike="noStrike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68176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A3C8340-E7AE-4BDB-A12C-5AAFDC3A8591}" type="slidenum">
              <a:rPr b="0" lang="en-US" sz="1100" spc="-1" strike="noStrike">
                <a:solidFill>
                  <a:srgbClr val="6d6452"/>
                </a:solidFill>
                <a:latin typeface="Book Antiqua"/>
              </a:rPr>
              <a:t>&lt;number&gt;</a:t>
            </a:fld>
            <a:endParaRPr b="0" lang="en-GB" sz="1100" spc="-1" strike="noStrike">
              <a:latin typeface="Times New Roman"/>
            </a:endParaRPr>
          </a:p>
        </p:txBody>
      </p:sp>
      <p:pic>
        <p:nvPicPr>
          <p:cNvPr id="6" name="Picture 6" descr=""/>
          <p:cNvPicPr/>
          <p:nvPr/>
        </p:nvPicPr>
        <p:blipFill>
          <a:blip r:embed="rId4"/>
          <a:stretch/>
        </p:blipFill>
        <p:spPr>
          <a:xfrm>
            <a:off x="7670880" y="76320"/>
            <a:ext cx="1413720" cy="69300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tif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wmf"/><Relationship Id="rId2" Type="http://schemas.openxmlformats.org/officeDocument/2006/relationships/image" Target="../media/image24.wmf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tif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7.tif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8.tif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wmf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5" descr=""/>
          <p:cNvPicPr/>
          <p:nvPr/>
        </p:nvPicPr>
        <p:blipFill>
          <a:blip r:embed="rId1">
            <a:alphaModFix amt="31000"/>
          </a:blip>
          <a:stretch/>
        </p:blipFill>
        <p:spPr>
          <a:xfrm>
            <a:off x="25560" y="0"/>
            <a:ext cx="9087840" cy="6857640"/>
          </a:xfrm>
          <a:prstGeom prst="rect">
            <a:avLst/>
          </a:prstGeom>
          <a:ln>
            <a:noFill/>
          </a:ln>
        </p:spPr>
      </p:pic>
      <p:sp>
        <p:nvSpPr>
          <p:cNvPr id="50" name="TextShape 1"/>
          <p:cNvSpPr txBox="1"/>
          <p:nvPr/>
        </p:nvSpPr>
        <p:spPr>
          <a:xfrm>
            <a:off x="1111680" y="2285640"/>
            <a:ext cx="6612840" cy="729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302c24"/>
                </a:solidFill>
                <a:latin typeface="Book Antiqua"/>
              </a:rPr>
              <a:t>K2</a:t>
            </a:r>
            <a:br/>
            <a:r>
              <a:rPr b="0" lang="en-US" sz="4000" spc="-1" strike="noStrike">
                <a:solidFill>
                  <a:srgbClr val="302c24"/>
                </a:solidFill>
                <a:latin typeface="Book Antiqua"/>
              </a:rPr>
              <a:t>Kepler’s Second Mission</a:t>
            </a:r>
            <a:endParaRPr b="0" lang="en-US" sz="40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51" name="TextShape 2"/>
          <p:cNvSpPr txBox="1"/>
          <p:nvPr/>
        </p:nvSpPr>
        <p:spPr>
          <a:xfrm>
            <a:off x="68176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1B229B5-2405-42AF-9923-52C36689503E}" type="slidenum">
              <a:rPr b="0" lang="en-US" sz="1100" spc="-1" strike="noStrike">
                <a:solidFill>
                  <a:srgbClr val="6d6452"/>
                </a:solidFill>
                <a:latin typeface="Book Antiqua"/>
              </a:rPr>
              <a:t>&lt;number&gt;</a:t>
            </a:fld>
            <a:endParaRPr b="0" lang="en-GB" sz="1100" spc="-1" strike="noStrike">
              <a:latin typeface="Times New Roman"/>
            </a:endParaRPr>
          </a:p>
        </p:txBody>
      </p:sp>
      <p:sp>
        <p:nvSpPr>
          <p:cNvPr id="52" name="CustomShape 3"/>
          <p:cNvSpPr/>
          <p:nvPr/>
        </p:nvSpPr>
        <p:spPr>
          <a:xfrm>
            <a:off x="-351360" y="5920920"/>
            <a:ext cx="99943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02c24"/>
                </a:solidFill>
                <a:latin typeface="Book Antiqua"/>
              </a:rPr>
              <a:t>K2 - a 2-wheel Kepler mission; The second highest peak in the world, a worthy ascent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</p:txBody>
      </p:sp>
      <p:sp>
        <p:nvSpPr>
          <p:cNvPr id="53" name="CustomShape 4"/>
          <p:cNvSpPr/>
          <p:nvPr/>
        </p:nvSpPr>
        <p:spPr>
          <a:xfrm>
            <a:off x="435240" y="4765320"/>
            <a:ext cx="382752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ff"/>
                </a:solidFill>
                <a:latin typeface="Book Antiqua"/>
              </a:rPr>
              <a:t>Steve B. Howell</a:t>
            </a:r>
            <a:endParaRPr b="0" lang="en-GB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ff"/>
                </a:solidFill>
                <a:latin typeface="Book Antiqua"/>
              </a:rPr>
              <a:t>NASA Ames Research Center</a:t>
            </a:r>
            <a:endParaRPr b="0" lang="en-GB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498600" y="93960"/>
            <a:ext cx="8146800" cy="8305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302c24"/>
                </a:solidFill>
                <a:latin typeface="Book Antiqua"/>
              </a:rPr>
              <a:t>K2 Campaign Fields</a:t>
            </a:r>
            <a:endParaRPr b="0" lang="en-US" sz="50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91" name="TextShape 2"/>
          <p:cNvSpPr txBox="1"/>
          <p:nvPr/>
        </p:nvSpPr>
        <p:spPr>
          <a:xfrm>
            <a:off x="68176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BB483BD-4AF7-4B42-8C33-3C98821ED46C}" type="slidenum">
              <a:rPr b="0" lang="en-US" sz="1100" spc="-1" strike="noStrike">
                <a:solidFill>
                  <a:srgbClr val="6d6452"/>
                </a:solidFill>
                <a:latin typeface="Book Antiqua"/>
              </a:rPr>
              <a:t>7</a:t>
            </a:fld>
            <a:endParaRPr b="0" lang="en-GB" sz="1100" spc="-1" strike="noStrike">
              <a:latin typeface="Times New Roman"/>
            </a:endParaRPr>
          </a:p>
        </p:txBody>
      </p:sp>
      <p:sp>
        <p:nvSpPr>
          <p:cNvPr id="92" name="TextShape 3"/>
          <p:cNvSpPr txBox="1"/>
          <p:nvPr/>
        </p:nvSpPr>
        <p:spPr>
          <a:xfrm>
            <a:off x="6104880" y="6544080"/>
            <a:ext cx="30355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100" spc="-1" strike="noStrike">
                <a:solidFill>
                  <a:srgbClr val="6d6452"/>
                </a:solidFill>
                <a:latin typeface="Book Antiqua"/>
              </a:rPr>
              <a:t>Steve Howell  </a:t>
            </a:r>
            <a:endParaRPr b="0" lang="en-GB" sz="1100" spc="-1" strike="noStrike">
              <a:latin typeface="Times New Roman"/>
            </a:endParaRPr>
          </a:p>
        </p:txBody>
      </p:sp>
      <p:sp>
        <p:nvSpPr>
          <p:cNvPr id="93" name="CustomShape 4"/>
          <p:cNvSpPr/>
          <p:nvPr/>
        </p:nvSpPr>
        <p:spPr>
          <a:xfrm>
            <a:off x="118080" y="1059120"/>
            <a:ext cx="906156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02c24"/>
                </a:solidFill>
                <a:latin typeface="Book Antiqua"/>
              </a:rPr>
              <a:t>K2 ecliptic pointings in the first two years cover northern and southern sky,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02c24"/>
                </a:solidFill>
                <a:latin typeface="Book Antiqua"/>
              </a:rPr>
              <a:t>high and low galactic latitude, 10X greater sky coverage than Kepler mission.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02c24"/>
                </a:solidFill>
                <a:latin typeface="Book Antiqua"/>
              </a:rPr>
              <a:t>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02c24"/>
                </a:solidFill>
                <a:latin typeface="Book Antiqua"/>
              </a:rPr>
              <a:t>K2 fields highlight star clusters, star forming regions, extragalactic fields,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02c24"/>
                </a:solidFill>
                <a:latin typeface="Book Antiqua"/>
              </a:rPr>
              <a:t>including science not available with Kepler.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94" name="Picture 2" descr="a.tiff"/>
          <p:cNvPicPr/>
          <p:nvPr/>
        </p:nvPicPr>
        <p:blipFill>
          <a:blip r:embed="rId1"/>
          <a:stretch/>
        </p:blipFill>
        <p:spPr>
          <a:xfrm>
            <a:off x="0" y="2731320"/>
            <a:ext cx="9143640" cy="3708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8001000" y="6642000"/>
            <a:ext cx="1142640" cy="215640"/>
          </a:xfrm>
          <a:custGeom>
            <a:avLst/>
            <a:gdLst/>
            <a:ahLst/>
            <a:rect l="l" t="t" r="r" b="b"/>
            <a:pathLst>
              <a:path w="1983316" h="215900">
                <a:moveTo>
                  <a:pt x="0" y="0"/>
                </a:moveTo>
                <a:lnTo>
                  <a:pt x="1979084" y="0"/>
                </a:lnTo>
                <a:cubicBezTo>
                  <a:pt x="1979789" y="35983"/>
                  <a:pt x="1980495" y="71967"/>
                  <a:pt x="1981200" y="107950"/>
                </a:cubicBezTo>
                <a:cubicBezTo>
                  <a:pt x="1981905" y="142522"/>
                  <a:pt x="1982611" y="177095"/>
                  <a:pt x="1983316" y="211667"/>
                </a:cubicBezTo>
                <a:lnTo>
                  <a:pt x="0" y="2159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1" strike="noStrike">
                <a:solidFill>
                  <a:srgbClr val="ffffff"/>
                </a:solidFill>
                <a:latin typeface="Helvetica Neue Medium"/>
              </a:rPr>
              <a:t>CONCLUSION</a:t>
            </a:r>
            <a:endParaRPr b="0" lang="en-GB" sz="900" spc="-1" strike="noStrike">
              <a:latin typeface="Arial"/>
            </a:endParaRPr>
          </a:p>
        </p:txBody>
      </p:sp>
      <p:pic>
        <p:nvPicPr>
          <p:cNvPr id="96" name="Picture 1" descr=""/>
          <p:cNvPicPr/>
          <p:nvPr/>
        </p:nvPicPr>
        <p:blipFill>
          <a:blip r:embed="rId1"/>
          <a:stretch/>
        </p:blipFill>
        <p:spPr>
          <a:xfrm>
            <a:off x="309600" y="1828800"/>
            <a:ext cx="4414320" cy="2879280"/>
          </a:xfrm>
          <a:prstGeom prst="rect">
            <a:avLst/>
          </a:prstGeom>
          <a:ln>
            <a:noFill/>
          </a:ln>
          <a:effectLst>
            <a:outerShdw algn="tl" blurRad="152400" dir="2700000" dist="164953" rotWithShape="0">
              <a:srgbClr val="000000">
                <a:alpha val="50000"/>
              </a:srgbClr>
            </a:outerShdw>
          </a:effectLst>
        </p:spPr>
      </p:pic>
      <p:sp>
        <p:nvSpPr>
          <p:cNvPr id="97" name="TextShape 2"/>
          <p:cNvSpPr txBox="1"/>
          <p:nvPr/>
        </p:nvSpPr>
        <p:spPr>
          <a:xfrm>
            <a:off x="669960" y="260280"/>
            <a:ext cx="6613200" cy="729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4f81bd"/>
                </a:solidFill>
                <a:latin typeface="Helvetica Neue Medium"/>
              </a:rPr>
              <a:t>Surveying the Ecliptic</a:t>
            </a:r>
            <a:endParaRPr b="0" lang="en-US" sz="50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98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000" spc="-1" strike="noStrike">
                <a:solidFill>
                  <a:srgbClr val="7f7f7f"/>
                </a:solidFill>
                <a:latin typeface="Helvetica Neue"/>
                <a:ea typeface="ヒラギノ角ゴ Pro W3"/>
              </a:rPr>
              <a:t>K2 Senior Review Orals – 1 April 2014</a:t>
            </a:r>
            <a:endParaRPr b="0" lang="en-GB" sz="1000" spc="-1" strike="noStrike">
              <a:latin typeface="Times New Roman"/>
            </a:endParaRPr>
          </a:p>
        </p:txBody>
      </p:sp>
      <p:sp>
        <p:nvSpPr>
          <p:cNvPr id="99" name="TextShape 4"/>
          <p:cNvSpPr txBox="1"/>
          <p:nvPr/>
        </p:nvSpPr>
        <p:spPr>
          <a:xfrm>
            <a:off x="68176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E5305CD-BDB1-4E74-8966-D2C3E0171308}" type="slidenum">
              <a:rPr b="0" lang="en-US" sz="1000" spc="-1" strike="noStrike">
                <a:solidFill>
                  <a:srgbClr val="7f7f7f"/>
                </a:solidFill>
                <a:latin typeface="Helvetica Neue"/>
                <a:ea typeface="ヒラギノ角ゴ Pro W3"/>
              </a:rPr>
              <a:t>&lt;number&gt;</a:t>
            </a:fld>
            <a:endParaRPr b="0" lang="en-GB" sz="1000" spc="-1" strike="noStrike">
              <a:latin typeface="Times New Roman"/>
            </a:endParaRPr>
          </a:p>
        </p:txBody>
      </p:sp>
      <p:pic>
        <p:nvPicPr>
          <p:cNvPr id="100" name="Picture 1" descr=""/>
          <p:cNvPicPr/>
          <p:nvPr/>
        </p:nvPicPr>
        <p:blipFill>
          <a:blip r:embed="rId2"/>
          <a:srcRect l="573" t="575" r="573" b="5528"/>
          <a:stretch/>
        </p:blipFill>
        <p:spPr>
          <a:xfrm>
            <a:off x="4343400" y="2773440"/>
            <a:ext cx="4343040" cy="3093840"/>
          </a:xfrm>
          <a:prstGeom prst="rect">
            <a:avLst/>
          </a:prstGeom>
          <a:ln>
            <a:noFill/>
          </a:ln>
          <a:effectLst>
            <a:outerShdw algn="tl" blurRad="152400" dir="2700000" dist="164953" rotWithShape="0">
              <a:srgbClr val="000000">
                <a:alpha val="50000"/>
              </a:srgbClr>
            </a:outerShdw>
          </a:effectLst>
        </p:spPr>
      </p:pic>
      <p:sp>
        <p:nvSpPr>
          <p:cNvPr id="101" name="CustomShape 5"/>
          <p:cNvSpPr/>
          <p:nvPr/>
        </p:nvSpPr>
        <p:spPr>
          <a:xfrm>
            <a:off x="6324480" y="6642000"/>
            <a:ext cx="1828440" cy="215640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1" strike="noStrike">
                <a:solidFill>
                  <a:srgbClr val="ffffff"/>
                </a:solidFill>
                <a:latin typeface="Helvetica Neue Medium"/>
              </a:rPr>
              <a:t>SPACECRAFT HEALTH</a:t>
            </a:r>
            <a:endParaRPr b="0" lang="en-GB" sz="900" spc="-1" strike="noStrike">
              <a:latin typeface="Arial"/>
            </a:endParaRPr>
          </a:p>
        </p:txBody>
      </p:sp>
      <p:sp>
        <p:nvSpPr>
          <p:cNvPr id="102" name="CustomShape 6"/>
          <p:cNvSpPr/>
          <p:nvPr/>
        </p:nvSpPr>
        <p:spPr>
          <a:xfrm>
            <a:off x="3733920" y="6642000"/>
            <a:ext cx="2742840" cy="215640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1" strike="noStrike">
                <a:solidFill>
                  <a:srgbClr val="ffffff"/>
                </a:solidFill>
                <a:latin typeface="Helvetica Neue Medium"/>
              </a:rPr>
              <a:t>STATUS &amp; COMMUNITY INVOLVEMENT</a:t>
            </a:r>
            <a:endParaRPr b="0" lang="en-GB" sz="900" spc="-1" strike="noStrike">
              <a:latin typeface="Arial"/>
            </a:endParaRPr>
          </a:p>
        </p:txBody>
      </p:sp>
      <p:sp>
        <p:nvSpPr>
          <p:cNvPr id="103" name="CustomShape 7"/>
          <p:cNvSpPr/>
          <p:nvPr/>
        </p:nvSpPr>
        <p:spPr>
          <a:xfrm>
            <a:off x="1295280" y="6642000"/>
            <a:ext cx="2590560" cy="215640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1" strike="noStrike">
                <a:solidFill>
                  <a:srgbClr val="ffffff"/>
                </a:solidFill>
                <a:latin typeface="Helvetica Neue Medium"/>
              </a:rPr>
              <a:t>PROGRESS &amp; SCIENCE IMPLICATIONS</a:t>
            </a:r>
            <a:endParaRPr b="0" lang="en-GB" sz="900" spc="-1" strike="noStrike">
              <a:latin typeface="Arial"/>
            </a:endParaRPr>
          </a:p>
        </p:txBody>
      </p:sp>
      <p:sp>
        <p:nvSpPr>
          <p:cNvPr id="104" name="CustomShape 8"/>
          <p:cNvSpPr/>
          <p:nvPr/>
        </p:nvSpPr>
        <p:spPr>
          <a:xfrm>
            <a:off x="0" y="6642000"/>
            <a:ext cx="1447560" cy="21564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301" strike="noStrike">
                <a:solidFill>
                  <a:srgbClr val="ffffff"/>
                </a:solidFill>
                <a:latin typeface="Helvetica Neue"/>
              </a:rPr>
              <a:t>OVERVIEW</a:t>
            </a:r>
            <a:endParaRPr b="0" lang="en-GB" sz="900" spc="-1" strike="noStrike">
              <a:latin typeface="Arial"/>
            </a:endParaRPr>
          </a:p>
        </p:txBody>
      </p:sp>
      <p:sp>
        <p:nvSpPr>
          <p:cNvPr id="105" name="CustomShape 9"/>
          <p:cNvSpPr/>
          <p:nvPr/>
        </p:nvSpPr>
        <p:spPr>
          <a:xfrm>
            <a:off x="768600" y="1295280"/>
            <a:ext cx="34822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Helvetica Neue"/>
                <a:ea typeface="ヒラギノ角ゴ Pro W3"/>
              </a:rPr>
              <a:t>Pleiades &amp; Hyades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06" name="CustomShape 10"/>
          <p:cNvSpPr/>
          <p:nvPr/>
        </p:nvSpPr>
        <p:spPr>
          <a:xfrm>
            <a:off x="5383080" y="2209680"/>
            <a:ext cx="21196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Helvetica Neue"/>
                <a:ea typeface="ヒラギノ角ゴ Pro W3"/>
              </a:rPr>
              <a:t>Upper Sco 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107" name="Picture 16" descr="SurvEcliptic-Fergal_fov_minus-mods1.png"/>
          <p:cNvPicPr/>
          <p:nvPr/>
        </p:nvPicPr>
        <p:blipFill>
          <a:blip r:embed="rId3">
            <a:alphaModFix amt="64000"/>
          </a:blip>
          <a:stretch/>
        </p:blipFill>
        <p:spPr>
          <a:xfrm rot="20659200">
            <a:off x="1309320" y="2540160"/>
            <a:ext cx="2612520" cy="2192040"/>
          </a:xfrm>
          <a:prstGeom prst="rect">
            <a:avLst/>
          </a:prstGeom>
          <a:ln>
            <a:noFill/>
          </a:ln>
        </p:spPr>
      </p:pic>
      <p:pic>
        <p:nvPicPr>
          <p:cNvPr id="108" name="Picture 19" descr="SurvEcliptic-Fergal_fov_minus-mods2.png"/>
          <p:cNvPicPr/>
          <p:nvPr/>
        </p:nvPicPr>
        <p:blipFill>
          <a:blip r:embed="rId4">
            <a:alphaModFix amt="59000"/>
          </a:blip>
          <a:stretch/>
        </p:blipFill>
        <p:spPr>
          <a:xfrm rot="545400">
            <a:off x="5140440" y="3317400"/>
            <a:ext cx="2565000" cy="2182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339840" y="229320"/>
            <a:ext cx="8146800" cy="7696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302c24"/>
                </a:solidFill>
                <a:latin typeface="Book Antiqua"/>
              </a:rPr>
              <a:t>K2 Campaign Fields</a:t>
            </a:r>
            <a:endParaRPr b="0" lang="en-US" sz="50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110" name="TextShape 2"/>
          <p:cNvSpPr txBox="1"/>
          <p:nvPr/>
        </p:nvSpPr>
        <p:spPr>
          <a:xfrm>
            <a:off x="123480" y="1126440"/>
            <a:ext cx="9020160" cy="48006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2000"/>
          </a:bodyPr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0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2014 Apr 30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06:33:11.14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+21:35:16.4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endParaRPr b="0" lang="en-US" sz="80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1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2014 Jul 22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11:35:45.51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+01:25:02.3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endParaRPr b="0" lang="en-US" sz="80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2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2014 Oct 14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16:24:30.34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-22:26:50.3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endParaRPr b="0" lang="en-US" sz="80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3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2015 Jan 05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22:26:39.68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-11:05:48.0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endParaRPr b="0" lang="en-US" sz="80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tr-TR" sz="8000" spc="-1" strike="noStrike">
                <a:solidFill>
                  <a:srgbClr val="6d6452"/>
                </a:solidFill>
                <a:latin typeface="Book Antiqua"/>
              </a:rPr>
              <a:t>4</a:t>
            </a:r>
            <a:r>
              <a:rPr b="0" lang="tr-TR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tr-TR" sz="8000" spc="-1" strike="noStrike">
                <a:solidFill>
                  <a:srgbClr val="6d6452"/>
                </a:solidFill>
                <a:latin typeface="Book Antiqua"/>
              </a:rPr>
              <a:t>2015 Mar 29</a:t>
            </a:r>
            <a:r>
              <a:rPr b="0" lang="tr-TR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tr-TR" sz="8000" spc="-1" strike="noStrike">
                <a:solidFill>
                  <a:srgbClr val="6d6452"/>
                </a:solidFill>
                <a:latin typeface="Book Antiqua"/>
              </a:rPr>
              <a:t>03:56:18.22</a:t>
            </a:r>
            <a:r>
              <a:rPr b="0" lang="tr-TR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tr-TR" sz="8000" spc="-1" strike="noStrike">
                <a:solidFill>
                  <a:srgbClr val="6d6452"/>
                </a:solidFill>
                <a:latin typeface="Book Antiqua"/>
              </a:rPr>
              <a:t>+18:39:38.1</a:t>
            </a:r>
            <a:r>
              <a:rPr b="0" lang="tr-TR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tr-TR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endParaRPr b="0" lang="en-US" sz="80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fi-FI" sz="8000" spc="-1" strike="noStrike">
                <a:solidFill>
                  <a:srgbClr val="6d6452"/>
                </a:solidFill>
                <a:latin typeface="Book Antiqua"/>
              </a:rPr>
              <a:t>5</a:t>
            </a:r>
            <a:r>
              <a:rPr b="0" lang="fi-FI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fi-FI" sz="8000" spc="-1" strike="noStrike">
                <a:solidFill>
                  <a:srgbClr val="6d6452"/>
                </a:solidFill>
                <a:latin typeface="Book Antiqua"/>
              </a:rPr>
              <a:t>2015 Jun 20</a:t>
            </a:r>
            <a:r>
              <a:rPr b="0" lang="fi-FI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fi-FI" sz="8000" spc="-1" strike="noStrike">
                <a:solidFill>
                  <a:srgbClr val="6d6452"/>
                </a:solidFill>
                <a:latin typeface="Book Antiqua"/>
              </a:rPr>
              <a:t>08:40:37.84</a:t>
            </a:r>
            <a:r>
              <a:rPr b="0" lang="fi-FI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fi-FI" sz="8000" spc="-1" strike="noStrike">
                <a:solidFill>
                  <a:srgbClr val="6d6452"/>
                </a:solidFill>
                <a:latin typeface="Book Antiqua"/>
              </a:rPr>
              <a:t>+16:49:46.6</a:t>
            </a:r>
            <a:r>
              <a:rPr b="0" lang="fi-FI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fi-FI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fi-FI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endParaRPr b="0" lang="en-US" sz="80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6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2015 Sep 11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14:01:11.20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-13:16:02.8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endParaRPr b="0" lang="en-US" sz="80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7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2015 Dec 03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19:34:16.22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-22:38:23.4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endParaRPr b="0" lang="en-US" sz="80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8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2016 Feb 24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01:04:43.18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+05:11:52.2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endParaRPr b="0" lang="en-US" sz="80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9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2016 May 17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18:23:35.72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-24:12:12.8  +Velocity Vector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	</a:t>
            </a:r>
            <a:r>
              <a:rPr b="0" lang="en-US" sz="2200" spc="-1" strike="noStrike">
                <a:solidFill>
                  <a:srgbClr val="6d6452"/>
                </a:solidFill>
                <a:latin typeface="Book Antiqua"/>
              </a:rPr>
              <a:t>	</a:t>
            </a:r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  <a:p>
            <a:pPr>
              <a:lnSpc>
                <a:spcPct val="100000"/>
              </a:lnSpc>
              <a:spcBef>
                <a:spcPts val="2001"/>
              </a:spcBef>
              <a:tabLst>
                <a:tab algn="l" pos="0"/>
              </a:tabLst>
            </a:pP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 </a:t>
            </a:r>
            <a:r>
              <a:rPr b="0" lang="en-US" sz="8000" spc="-1" strike="noStrike">
                <a:solidFill>
                  <a:srgbClr val="6d6452"/>
                </a:solidFill>
                <a:latin typeface="Book Antiqua"/>
              </a:rPr>
              <a:t>http://keplerscience.arc.nasa.gov/K2/MissionConcept.shtml#fields</a:t>
            </a:r>
            <a:endParaRPr b="0" lang="en-US" sz="8000" spc="-1" strike="noStrike">
              <a:solidFill>
                <a:srgbClr val="6d6452"/>
              </a:solidFill>
              <a:latin typeface="Book Antiqua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4" descr="individfield-02.png"/>
          <p:cNvPicPr/>
          <p:nvPr/>
        </p:nvPicPr>
        <p:blipFill>
          <a:blip r:embed="rId1"/>
          <a:stretch/>
        </p:blipFill>
        <p:spPr>
          <a:xfrm>
            <a:off x="123480" y="754200"/>
            <a:ext cx="8967240" cy="610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" descr="individfield-04.png"/>
          <p:cNvPicPr/>
          <p:nvPr/>
        </p:nvPicPr>
        <p:blipFill>
          <a:blip r:embed="rId1"/>
          <a:stretch/>
        </p:blipFill>
        <p:spPr>
          <a:xfrm>
            <a:off x="141120" y="818640"/>
            <a:ext cx="8861400" cy="5961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2" descr="individfield-09.png"/>
          <p:cNvPicPr/>
          <p:nvPr/>
        </p:nvPicPr>
        <p:blipFill>
          <a:blip r:embed="rId1"/>
          <a:stretch/>
        </p:blipFill>
        <p:spPr>
          <a:xfrm>
            <a:off x="62280" y="376920"/>
            <a:ext cx="7370280" cy="6410160"/>
          </a:xfrm>
          <a:prstGeom prst="rect">
            <a:avLst/>
          </a:prstGeom>
          <a:ln>
            <a:noFill/>
          </a:ln>
        </p:spPr>
      </p:pic>
      <p:sp>
        <p:nvSpPr>
          <p:cNvPr id="114" name="CustomShape 1"/>
          <p:cNvSpPr/>
          <p:nvPr/>
        </p:nvSpPr>
        <p:spPr>
          <a:xfrm>
            <a:off x="7375320" y="2575440"/>
            <a:ext cx="130572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02c24"/>
                </a:solidFill>
                <a:latin typeface="Book Antiqua"/>
              </a:rPr>
              <a:t>Special 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02c24"/>
                </a:solidFill>
                <a:latin typeface="Book Antiqua"/>
              </a:rPr>
              <a:t>microlens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02c24"/>
                </a:solidFill>
                <a:latin typeface="Book Antiqua"/>
              </a:rPr>
              <a:t>campaign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498600" y="93960"/>
            <a:ext cx="8146800" cy="1451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302c24"/>
                </a:solidFill>
                <a:latin typeface="Book Antiqua"/>
              </a:rPr>
              <a:t>K2 Key Science Cases</a:t>
            </a:r>
            <a:endParaRPr b="0" lang="en-US" sz="50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116" name="TextShape 2"/>
          <p:cNvSpPr txBox="1"/>
          <p:nvPr/>
        </p:nvSpPr>
        <p:spPr>
          <a:xfrm>
            <a:off x="498600" y="1761480"/>
            <a:ext cx="8146800" cy="436428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66000"/>
          </a:bodyPr>
          <a:p>
            <a:pPr>
              <a:lnSpc>
                <a:spcPct val="100000"/>
              </a:lnSpc>
              <a:spcBef>
                <a:spcPts val="2001"/>
              </a:spcBef>
              <a:tabLst>
                <a:tab algn="l" pos="0"/>
              </a:tabLst>
            </a:pPr>
            <a:r>
              <a:rPr b="1" lang="en-US" sz="2400" spc="-1" strike="noStrike" u="sng">
                <a:solidFill>
                  <a:srgbClr val="6d6452"/>
                </a:solidFill>
                <a:uFillTx/>
                <a:latin typeface="Book Antiqua"/>
              </a:rPr>
              <a:t>Transiting Exoplanets – Star Clusters – Star Forming regions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lvl="1" marL="914400" indent="-456840">
              <a:lnSpc>
                <a:spcPct val="100000"/>
              </a:lnSpc>
              <a:spcBef>
                <a:spcPts val="601"/>
              </a:spcBef>
              <a:buClr>
                <a:srgbClr val="a49a85"/>
              </a:buClr>
              <a:buSzPct val="75000"/>
              <a:buFont typeface="Wingdings 2" charset="2"/>
              <a:buChar char=""/>
              <a:tabLst>
                <a:tab algn="l" pos="0"/>
              </a:tabLst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Exoplanets orbiting low-mass stars 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lvl="2" marL="1371600" indent="-456840">
              <a:lnSpc>
                <a:spcPct val="100000"/>
              </a:lnSpc>
              <a:spcBef>
                <a:spcPts val="601"/>
              </a:spcBef>
              <a:buClr>
                <a:srgbClr val="6d6452"/>
              </a:buClr>
              <a:buSzPct val="75000"/>
              <a:buFont typeface="Wingdings 2" charset="2"/>
              <a:buChar char=""/>
              <a:tabLst>
                <a:tab algn="l" pos="0"/>
              </a:tabLst>
            </a:pPr>
            <a:r>
              <a:rPr b="0" lang="en-US" sz="2200" spc="-1" strike="noStrike">
                <a:solidFill>
                  <a:srgbClr val="6d6452"/>
                </a:solidFill>
                <a:latin typeface="Book Antiqua"/>
              </a:rPr>
              <a:t>~4000 M stars/field; 100’s small planets, dozens in HZ</a:t>
            </a:r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  <a:p>
            <a:pPr lvl="1" marL="914400" indent="-456840">
              <a:lnSpc>
                <a:spcPct val="100000"/>
              </a:lnSpc>
              <a:spcBef>
                <a:spcPts val="1176"/>
              </a:spcBef>
              <a:buClr>
                <a:srgbClr val="a49a85"/>
              </a:buClr>
              <a:buSzPct val="75000"/>
              <a:buFont typeface="Wingdings 2" charset="2"/>
              <a:buChar char=""/>
              <a:tabLst>
                <a:tab algn="l" pos="0"/>
              </a:tabLst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Exoplanets orbiting bright stars (R&lt;12) 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lvl="2" marL="1371600" indent="-456840">
              <a:lnSpc>
                <a:spcPct val="100000"/>
              </a:lnSpc>
              <a:spcBef>
                <a:spcPts val="601"/>
              </a:spcBef>
              <a:buClr>
                <a:srgbClr val="6d6452"/>
              </a:buClr>
              <a:buSzPct val="75000"/>
              <a:buFont typeface="Wingdings 2" charset="2"/>
              <a:buChar char=""/>
              <a:tabLst>
                <a:tab algn="l" pos="0"/>
              </a:tabLst>
            </a:pPr>
            <a:r>
              <a:rPr b="0" lang="en-US" sz="2200" spc="-1" strike="noStrike">
                <a:solidFill>
                  <a:srgbClr val="6d6452"/>
                </a:solidFill>
                <a:latin typeface="Book Antiqua"/>
              </a:rPr>
              <a:t>Detect ~50 short period, rocky planets per year</a:t>
            </a:r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  <a:p>
            <a:pPr lvl="2" marL="1371600" indent="-456840">
              <a:lnSpc>
                <a:spcPct val="100000"/>
              </a:lnSpc>
              <a:spcBef>
                <a:spcPts val="601"/>
              </a:spcBef>
              <a:buClr>
                <a:srgbClr val="6d6452"/>
              </a:buClr>
              <a:buSzPct val="75000"/>
              <a:buFont typeface="Wingdings 2" charset="2"/>
              <a:buChar char=""/>
              <a:tabLst>
                <a:tab algn="l" pos="0"/>
              </a:tabLst>
            </a:pPr>
            <a:r>
              <a:rPr b="0" lang="en-US" sz="2200" spc="-1" strike="noStrike">
                <a:solidFill>
                  <a:srgbClr val="6d6452"/>
                </a:solidFill>
                <a:latin typeface="Book Antiqua"/>
              </a:rPr>
              <a:t>Refine ice to rock boundary</a:t>
            </a:r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  <a:p>
            <a:pPr lvl="2" marL="1371600" indent="-456840">
              <a:lnSpc>
                <a:spcPct val="100000"/>
              </a:lnSpc>
              <a:spcBef>
                <a:spcPts val="601"/>
              </a:spcBef>
              <a:buClr>
                <a:srgbClr val="6d6452"/>
              </a:buClr>
              <a:buSzPct val="75000"/>
              <a:buFont typeface="Wingdings 2" charset="2"/>
              <a:buChar char=""/>
              <a:tabLst>
                <a:tab algn="l" pos="0"/>
              </a:tabLst>
            </a:pPr>
            <a:r>
              <a:rPr b="0" lang="en-US" sz="2200" spc="-1" strike="noStrike">
                <a:solidFill>
                  <a:srgbClr val="6d6452"/>
                </a:solidFill>
                <a:latin typeface="Book Antiqua"/>
              </a:rPr>
              <a:t>Early targets for TESS, CHEOPS, JWST</a:t>
            </a:r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  <a:p>
            <a:pPr lvl="1" marL="914400" indent="-456840">
              <a:lnSpc>
                <a:spcPct val="100000"/>
              </a:lnSpc>
              <a:spcBef>
                <a:spcPts val="601"/>
              </a:spcBef>
              <a:buClr>
                <a:srgbClr val="a49a85"/>
              </a:buClr>
              <a:buSzPct val="75000"/>
              <a:buFont typeface="Wingdings 2" charset="2"/>
              <a:buChar char=""/>
              <a:tabLst>
                <a:tab algn="l" pos="0"/>
              </a:tabLst>
            </a:pPr>
            <a:r>
              <a:rPr b="0" lang="en-US" sz="2600" spc="-1" strike="noStrike">
                <a:solidFill>
                  <a:srgbClr val="6d6452"/>
                </a:solidFill>
                <a:latin typeface="Book Antiqua"/>
              </a:rPr>
              <a:t>Exoplanets orbiting young stars &amp; pre-MS stars</a:t>
            </a:r>
            <a:endParaRPr b="0" lang="en-US" sz="2600" spc="-1" strike="noStrike">
              <a:solidFill>
                <a:srgbClr val="6d6452"/>
              </a:solidFill>
              <a:latin typeface="Book Antiqua"/>
            </a:endParaRPr>
          </a:p>
          <a:p>
            <a:pPr lvl="2" marL="1371600" indent="-456840">
              <a:lnSpc>
                <a:spcPct val="100000"/>
              </a:lnSpc>
              <a:spcBef>
                <a:spcPts val="1176"/>
              </a:spcBef>
              <a:buClr>
                <a:srgbClr val="6d6452"/>
              </a:buClr>
              <a:buSzPct val="75000"/>
              <a:buFont typeface="Wingdings 2" charset="2"/>
              <a:buChar char=""/>
              <a:tabLst>
                <a:tab algn="l" pos="0"/>
              </a:tabLst>
            </a:pPr>
            <a:r>
              <a:rPr b="0" lang="en-US" sz="2200" spc="-1" strike="noStrike">
                <a:solidFill>
                  <a:srgbClr val="6d6452"/>
                </a:solidFill>
                <a:latin typeface="Book Antiqua"/>
              </a:rPr>
              <a:t>Detection and characterization statistics for this previously unobserved population</a:t>
            </a:r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  <a:p>
            <a:pPr marL="85716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117" name="TextShape 3"/>
          <p:cNvSpPr txBox="1"/>
          <p:nvPr/>
        </p:nvSpPr>
        <p:spPr>
          <a:xfrm>
            <a:off x="68176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D2A218C-3B35-478A-BE91-0FF1CA2BB678}" type="slidenum">
              <a:rPr b="0" lang="en-US" sz="1100" spc="-1" strike="noStrike">
                <a:solidFill>
                  <a:srgbClr val="6d6452"/>
                </a:solidFill>
                <a:latin typeface="Book Antiqua"/>
              </a:rPr>
              <a:t>&lt;number&gt;</a:t>
            </a:fld>
            <a:endParaRPr b="0" lang="en-GB" sz="11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-136440" y="323640"/>
            <a:ext cx="8146800" cy="9874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302c24"/>
                </a:solidFill>
                <a:latin typeface="Book Antiqua"/>
              </a:rPr>
              <a:t>Exoplanets: Bright Stars</a:t>
            </a:r>
            <a:endParaRPr b="0" lang="en-US" sz="50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119" name="TextShape 2"/>
          <p:cNvSpPr txBox="1"/>
          <p:nvPr/>
        </p:nvSpPr>
        <p:spPr>
          <a:xfrm>
            <a:off x="68176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BAAA98F-7B7E-4CE2-9A35-0765408203E2}" type="slidenum">
              <a:rPr b="0" lang="en-US" sz="1100" spc="-1" strike="noStrike">
                <a:solidFill>
                  <a:srgbClr val="6d6452"/>
                </a:solidFill>
                <a:latin typeface="Book Antiqua"/>
              </a:rPr>
              <a:t>&lt;number&gt;</a:t>
            </a:fld>
            <a:endParaRPr b="0" lang="en-GB" sz="1100" spc="-1" strike="noStrike">
              <a:latin typeface="Times New Roman"/>
            </a:endParaRPr>
          </a:p>
        </p:txBody>
      </p:sp>
      <p:sp>
        <p:nvSpPr>
          <p:cNvPr id="120" name="CustomShape 3"/>
          <p:cNvSpPr/>
          <p:nvPr/>
        </p:nvSpPr>
        <p:spPr>
          <a:xfrm>
            <a:off x="4898520" y="2440080"/>
            <a:ext cx="3695400" cy="179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302c24"/>
                </a:solidFill>
                <a:latin typeface="Book Antiqua"/>
              </a:rPr>
              <a:t>K2 transit detection will discover about 50 rocky planets per year.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121" name="Picture 2" descr="fig5.pdf"/>
          <p:cNvPicPr/>
          <p:nvPr/>
        </p:nvPicPr>
        <p:blipFill>
          <a:blip r:embed="rId1"/>
          <a:stretch/>
        </p:blipFill>
        <p:spPr>
          <a:xfrm>
            <a:off x="507240" y="1656360"/>
            <a:ext cx="4318920" cy="4630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-242280" y="129240"/>
            <a:ext cx="8146800" cy="10346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302c24"/>
                </a:solidFill>
                <a:latin typeface="Book Antiqua"/>
              </a:rPr>
              <a:t>Exoplanets: M stars</a:t>
            </a:r>
            <a:endParaRPr b="0" lang="en-US" sz="50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68176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958ACF2-8904-4C50-87EA-C0E642F774BA}" type="slidenum">
              <a:rPr b="0" lang="en-US" sz="1100" spc="-1" strike="noStrike">
                <a:solidFill>
                  <a:srgbClr val="6d6452"/>
                </a:solidFill>
                <a:latin typeface="Book Antiqua"/>
              </a:rPr>
              <a:t>&lt;number&gt;</a:t>
            </a:fld>
            <a:endParaRPr b="0" lang="en-GB" sz="1100" spc="-1" strike="noStrike">
              <a:latin typeface="Times New Roman"/>
            </a:endParaRPr>
          </a:p>
        </p:txBody>
      </p:sp>
      <p:sp>
        <p:nvSpPr>
          <p:cNvPr id="124" name="CustomShape 3"/>
          <p:cNvSpPr/>
          <p:nvPr/>
        </p:nvSpPr>
        <p:spPr>
          <a:xfrm>
            <a:off x="-23040" y="5419440"/>
            <a:ext cx="892440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302c24"/>
                </a:solidFill>
                <a:latin typeface="Book Antiqua"/>
              </a:rPr>
              <a:t>K2 will find large and small  exoplanets and detect rocky 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302c24"/>
                </a:solidFill>
                <a:latin typeface="Book Antiqua"/>
              </a:rPr>
              <a:t>planets within  the habitable zone of M stars.  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25" name="Picture 3" descr="fig4.pdf"/>
          <p:cNvPicPr/>
          <p:nvPr/>
        </p:nvPicPr>
        <p:blipFill>
          <a:blip r:embed="rId1"/>
          <a:stretch/>
        </p:blipFill>
        <p:spPr>
          <a:xfrm>
            <a:off x="1850040" y="1416240"/>
            <a:ext cx="4950360" cy="367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8001000" y="6642000"/>
            <a:ext cx="1142640" cy="215640"/>
          </a:xfrm>
          <a:custGeom>
            <a:avLst/>
            <a:gdLst/>
            <a:ahLst/>
            <a:rect l="l" t="t" r="r" b="b"/>
            <a:pathLst>
              <a:path w="1983316" h="215900">
                <a:moveTo>
                  <a:pt x="0" y="0"/>
                </a:moveTo>
                <a:lnTo>
                  <a:pt x="1979084" y="0"/>
                </a:lnTo>
                <a:cubicBezTo>
                  <a:pt x="1979789" y="35983"/>
                  <a:pt x="1980495" y="71967"/>
                  <a:pt x="1981200" y="107950"/>
                </a:cubicBezTo>
                <a:cubicBezTo>
                  <a:pt x="1981905" y="142522"/>
                  <a:pt x="1982611" y="177095"/>
                  <a:pt x="1983316" y="211667"/>
                </a:cubicBezTo>
                <a:lnTo>
                  <a:pt x="0" y="2159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1" strike="noStrike">
                <a:solidFill>
                  <a:srgbClr val="ffffff"/>
                </a:solidFill>
                <a:latin typeface="Helvetica Neue Medium"/>
              </a:rPr>
              <a:t>CONCLUSION</a:t>
            </a:r>
            <a:endParaRPr b="0" lang="en-GB" sz="900" spc="-1" strike="noStrike"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4559400" y="2252520"/>
            <a:ext cx="4355640" cy="3179520"/>
          </a:xfrm>
          <a:prstGeom prst="rect">
            <a:avLst/>
          </a:prstGeom>
          <a:solidFill>
            <a:srgbClr val="ffffff"/>
          </a:solidFill>
          <a:ln w="3240">
            <a:solidFill>
              <a:srgbClr val="a6a6a6"/>
            </a:solidFill>
            <a:round/>
          </a:ln>
          <a:effectLst>
            <a:outerShdw blurRad="152400" dir="5400000" dist="8892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28" name="CustomShape 3"/>
          <p:cNvSpPr/>
          <p:nvPr/>
        </p:nvSpPr>
        <p:spPr>
          <a:xfrm>
            <a:off x="228600" y="2252520"/>
            <a:ext cx="4190760" cy="3179520"/>
          </a:xfrm>
          <a:prstGeom prst="rect">
            <a:avLst/>
          </a:prstGeom>
          <a:solidFill>
            <a:srgbClr val="ffffff"/>
          </a:solidFill>
          <a:ln w="3240">
            <a:solidFill>
              <a:srgbClr val="a6a6a6"/>
            </a:solidFill>
            <a:round/>
          </a:ln>
          <a:effectLst>
            <a:outerShdw blurRad="152400" dir="5400000" dist="8892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29" name="TextShape 4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100" spc="-1" strike="noStrike">
                <a:solidFill>
                  <a:srgbClr val="808080"/>
                </a:solidFill>
                <a:latin typeface="Book Antiqua"/>
              </a:rPr>
              <a:t>K2 Senior Review Orals – 1 April 2014</a:t>
            </a:r>
            <a:endParaRPr b="0" lang="en-GB" sz="1100" spc="-1" strike="noStrike">
              <a:latin typeface="Times New Roman"/>
            </a:endParaRPr>
          </a:p>
        </p:txBody>
      </p:sp>
      <p:sp>
        <p:nvSpPr>
          <p:cNvPr id="130" name="CustomShape 5"/>
          <p:cNvSpPr/>
          <p:nvPr/>
        </p:nvSpPr>
        <p:spPr>
          <a:xfrm>
            <a:off x="6858000" y="635652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BE43560D-1ADC-43E1-BFC8-69A8DDFB230B}" type="slidenum">
              <a:rPr b="0" lang="en-US" sz="1000" spc="-1" strike="noStrike">
                <a:solidFill>
                  <a:srgbClr val="898989"/>
                </a:solidFill>
                <a:latin typeface="Helvetica Neue"/>
                <a:ea typeface="ヒラギノ角ゴ Pro W3"/>
              </a:rPr>
              <a:t>53</a:t>
            </a:fld>
            <a:endParaRPr b="0" lang="en-GB" sz="1000" spc="-1" strike="noStrike">
              <a:latin typeface="Arial"/>
            </a:endParaRPr>
          </a:p>
        </p:txBody>
      </p:sp>
      <p:sp>
        <p:nvSpPr>
          <p:cNvPr id="131" name="TextShape 6"/>
          <p:cNvSpPr txBox="1"/>
          <p:nvPr/>
        </p:nvSpPr>
        <p:spPr>
          <a:xfrm>
            <a:off x="579600" y="285840"/>
            <a:ext cx="6613200" cy="729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4f81bd"/>
                </a:solidFill>
                <a:latin typeface="Helvetica Neue Medium"/>
              </a:rPr>
              <a:t>WASP 28b – Model Equals Reality</a:t>
            </a:r>
            <a:endParaRPr b="0" lang="en-US" sz="32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132" name="TextShape 7"/>
          <p:cNvSpPr txBox="1"/>
          <p:nvPr/>
        </p:nvSpPr>
        <p:spPr>
          <a:xfrm>
            <a:off x="76320" y="1828800"/>
            <a:ext cx="4495320" cy="4568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spcBef>
                <a:spcPts val="2001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6d6452"/>
                </a:solidFill>
                <a:latin typeface="Helvetica Neue"/>
              </a:rPr>
              <a:t>K2 light curve – injected Jupiter</a:t>
            </a:r>
            <a:endParaRPr b="0" lang="en-US" sz="20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133" name="CustomShape 8"/>
          <p:cNvSpPr/>
          <p:nvPr/>
        </p:nvSpPr>
        <p:spPr>
          <a:xfrm>
            <a:off x="5038200" y="1828800"/>
            <a:ext cx="364680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302c24"/>
                </a:solidFill>
                <a:latin typeface="Helvetica Neue"/>
                <a:ea typeface="ヒラギノ角ゴ Pro W3"/>
              </a:rPr>
              <a:t>K2 light curve of WASP 28b</a:t>
            </a:r>
            <a:endParaRPr b="0" lang="en-GB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302c24"/>
                </a:solidFill>
                <a:latin typeface="Helvetica Neue"/>
                <a:ea typeface="ヒラギノ角ゴ Pro W3"/>
              </a:rPr>
              <a:t> 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34" name="CustomShape 9"/>
          <p:cNvSpPr/>
          <p:nvPr/>
        </p:nvSpPr>
        <p:spPr>
          <a:xfrm>
            <a:off x="24840" y="1066680"/>
            <a:ext cx="8217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Helvetica Neue"/>
                <a:ea typeface="ヒラギノ角ゴ Pro W3"/>
              </a:rPr>
              <a:t>Injected transit model confirmed by real observation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135" name="CustomShape 10"/>
          <p:cNvSpPr/>
          <p:nvPr/>
        </p:nvSpPr>
        <p:spPr>
          <a:xfrm>
            <a:off x="6324480" y="6642000"/>
            <a:ext cx="1828440" cy="215640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1" strike="noStrike">
                <a:solidFill>
                  <a:srgbClr val="ffffff"/>
                </a:solidFill>
                <a:latin typeface="Helvetica Neue Medium"/>
              </a:rPr>
              <a:t>SPACECRAFT HEALTH</a:t>
            </a:r>
            <a:endParaRPr b="0" lang="en-GB" sz="900" spc="-1" strike="noStrike">
              <a:latin typeface="Arial"/>
            </a:endParaRPr>
          </a:p>
        </p:txBody>
      </p:sp>
      <p:sp>
        <p:nvSpPr>
          <p:cNvPr id="136" name="CustomShape 11"/>
          <p:cNvSpPr/>
          <p:nvPr/>
        </p:nvSpPr>
        <p:spPr>
          <a:xfrm>
            <a:off x="3733920" y="6642000"/>
            <a:ext cx="2742840" cy="215640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1" strike="noStrike">
                <a:solidFill>
                  <a:srgbClr val="ffffff"/>
                </a:solidFill>
                <a:latin typeface="Helvetica Neue Medium"/>
              </a:rPr>
              <a:t>STATUS &amp; COMMUNITY INVOLVEMENT</a:t>
            </a:r>
            <a:endParaRPr b="0" lang="en-GB" sz="900" spc="-1" strike="noStrike">
              <a:latin typeface="Arial"/>
            </a:endParaRPr>
          </a:p>
        </p:txBody>
      </p:sp>
      <p:sp>
        <p:nvSpPr>
          <p:cNvPr id="137" name="CustomShape 12"/>
          <p:cNvSpPr/>
          <p:nvPr/>
        </p:nvSpPr>
        <p:spPr>
          <a:xfrm>
            <a:off x="1295280" y="6642000"/>
            <a:ext cx="2590560" cy="215640"/>
          </a:xfrm>
          <a:prstGeom prst="homePlate">
            <a:avLst>
              <a:gd name="adj" fmla="val 50000"/>
            </a:avLst>
          </a:prstGeom>
          <a:solidFill>
            <a:srgbClr val="4f81bd"/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1" strike="noStrike">
                <a:solidFill>
                  <a:srgbClr val="ffffff"/>
                </a:solidFill>
                <a:latin typeface="Helvetica Neue Medium"/>
              </a:rPr>
              <a:t>PROGRESS &amp; SCIENCE IMPLICATIONS</a:t>
            </a:r>
            <a:endParaRPr b="0" lang="en-GB" sz="900" spc="-1" strike="noStrike">
              <a:latin typeface="Arial"/>
            </a:endParaRPr>
          </a:p>
        </p:txBody>
      </p:sp>
      <p:sp>
        <p:nvSpPr>
          <p:cNvPr id="138" name="CustomShape 13"/>
          <p:cNvSpPr/>
          <p:nvPr/>
        </p:nvSpPr>
        <p:spPr>
          <a:xfrm>
            <a:off x="0" y="6642000"/>
            <a:ext cx="1447560" cy="215640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301" strike="noStrike">
                <a:solidFill>
                  <a:srgbClr val="ffffff"/>
                </a:solidFill>
                <a:latin typeface="Helvetica Neue"/>
              </a:rPr>
              <a:t>OVERVIEW</a:t>
            </a:r>
            <a:endParaRPr b="0" lang="en-GB" sz="900" spc="-1" strike="noStrike">
              <a:latin typeface="Arial"/>
            </a:endParaRPr>
          </a:p>
        </p:txBody>
      </p:sp>
      <p:sp>
        <p:nvSpPr>
          <p:cNvPr id="139" name="CustomShape 14"/>
          <p:cNvSpPr/>
          <p:nvPr/>
        </p:nvSpPr>
        <p:spPr>
          <a:xfrm>
            <a:off x="5105520" y="4797360"/>
            <a:ext cx="3727080" cy="2948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marL="343080" indent="-163080" algn="ctr">
              <a:lnSpc>
                <a:spcPct val="100000"/>
              </a:lnSpc>
              <a:spcBef>
                <a:spcPts val="320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Time (days)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140" name="Picture 4" descr="26Mar-injected_wasp_comparison-tomB.pdf"/>
          <p:cNvPicPr/>
          <p:nvPr/>
        </p:nvPicPr>
        <p:blipFill>
          <a:blip r:embed="rId1"/>
          <a:srcRect l="1562" t="0" r="0" b="2498"/>
          <a:stretch/>
        </p:blipFill>
        <p:spPr>
          <a:xfrm>
            <a:off x="4762440" y="2384280"/>
            <a:ext cx="4000320" cy="2971440"/>
          </a:xfrm>
          <a:prstGeom prst="rect">
            <a:avLst/>
          </a:prstGeom>
          <a:ln>
            <a:noFill/>
          </a:ln>
        </p:spPr>
      </p:pic>
      <p:pic>
        <p:nvPicPr>
          <p:cNvPr id="141" name="Picture 23" descr="26Mar-injected_jupiter_comparison-tomB.pdf"/>
          <p:cNvPicPr/>
          <p:nvPr/>
        </p:nvPicPr>
        <p:blipFill>
          <a:blip r:embed="rId2"/>
          <a:srcRect l="1464" t="0" r="0" b="2511"/>
          <a:stretch/>
        </p:blipFill>
        <p:spPr>
          <a:xfrm>
            <a:off x="279360" y="2384280"/>
            <a:ext cx="3987360" cy="2958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498600" y="-262080"/>
            <a:ext cx="8146800" cy="1451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302c24"/>
                </a:solidFill>
                <a:latin typeface="Book Antiqua"/>
              </a:rPr>
              <a:t>K2 Mission History</a:t>
            </a:r>
            <a:endParaRPr b="0" lang="en-US" sz="48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55" name="TextShape 2"/>
          <p:cNvSpPr txBox="1"/>
          <p:nvPr/>
        </p:nvSpPr>
        <p:spPr>
          <a:xfrm>
            <a:off x="357840" y="1296000"/>
            <a:ext cx="8126640" cy="4683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Kepler’s 2</a:t>
            </a:r>
            <a:r>
              <a:rPr b="0" lang="en-US" sz="2400" spc="-1" strike="noStrike" baseline="30000">
                <a:solidFill>
                  <a:srgbClr val="6d6452"/>
                </a:solidFill>
                <a:latin typeface="Book Antiqua"/>
              </a:rPr>
              <a:t>nd</a:t>
            </a: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 reaction wheel failed in May 2014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~1 year ago proto-K2 started: white papers out, on-orbit tests conducted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Submitted NASA senior review proposal – Jan 2014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Senior review approved K2 mission for 2-4 years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K2 mission performed first test campaign - March-May 2014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K2 mission officially started 1 June 2014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>
              <a:lnSpc>
                <a:spcPct val="100000"/>
              </a:lnSpc>
              <a:spcBef>
                <a:spcPts val="2001"/>
              </a:spcBef>
            </a:pP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56" name="TextShape 3"/>
          <p:cNvSpPr txBox="1"/>
          <p:nvPr/>
        </p:nvSpPr>
        <p:spPr>
          <a:xfrm>
            <a:off x="68176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2B1789D-50F2-449C-A48F-9AF8B51C3D45}" type="slidenum">
              <a:rPr b="0" lang="en-US" sz="1100" spc="-1" strike="noStrike">
                <a:solidFill>
                  <a:srgbClr val="6d6452"/>
                </a:solidFill>
                <a:latin typeface="Book Antiqua"/>
              </a:rPr>
              <a:t>2</a:t>
            </a:fld>
            <a:endParaRPr b="0" lang="en-GB" sz="1100" spc="-1" strike="noStrike">
              <a:latin typeface="Times New Roman"/>
            </a:endParaRPr>
          </a:p>
        </p:txBody>
      </p:sp>
      <p:pic>
        <p:nvPicPr>
          <p:cNvPr id="57" name="Picture 7" descr="K2banner.tiff"/>
          <p:cNvPicPr/>
          <p:nvPr/>
        </p:nvPicPr>
        <p:blipFill>
          <a:blip r:embed="rId1"/>
          <a:stretch/>
        </p:blipFill>
        <p:spPr>
          <a:xfrm>
            <a:off x="1852200" y="5696280"/>
            <a:ext cx="7291440" cy="1148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1257480" y="1295280"/>
            <a:ext cx="6654600" cy="4901760"/>
          </a:xfrm>
          <a:prstGeom prst="rect">
            <a:avLst/>
          </a:prstGeom>
          <a:solidFill>
            <a:schemeClr val="bg1"/>
          </a:solidFill>
          <a:ln w="3240">
            <a:solidFill>
              <a:schemeClr val="bg1">
                <a:lumMod val="75000"/>
              </a:schemeClr>
            </a:solidFill>
            <a:round/>
          </a:ln>
          <a:effectLst>
            <a:outerShdw algn="tl" blurRad="193675" dir="2700000" dist="139498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43" name="Picture 2" descr="DanHuber-k2giants_v2.tiff"/>
          <p:cNvPicPr/>
          <p:nvPr/>
        </p:nvPicPr>
        <p:blipFill>
          <a:blip r:embed="rId1"/>
          <a:stretch/>
        </p:blipFill>
        <p:spPr>
          <a:xfrm>
            <a:off x="1787400" y="1346040"/>
            <a:ext cx="6022440" cy="4762080"/>
          </a:xfrm>
          <a:prstGeom prst="rect">
            <a:avLst/>
          </a:prstGeom>
          <a:ln>
            <a:noFill/>
          </a:ln>
        </p:spPr>
      </p:pic>
      <p:sp>
        <p:nvSpPr>
          <p:cNvPr id="144" name="CustomShape 2"/>
          <p:cNvSpPr/>
          <p:nvPr/>
        </p:nvSpPr>
        <p:spPr>
          <a:xfrm>
            <a:off x="8001000" y="6642000"/>
            <a:ext cx="1142640" cy="215640"/>
          </a:xfrm>
          <a:custGeom>
            <a:avLst/>
            <a:gdLst/>
            <a:ahLst/>
            <a:rect l="l" t="t" r="r" b="b"/>
            <a:pathLst>
              <a:path w="1983316" h="215900">
                <a:moveTo>
                  <a:pt x="0" y="0"/>
                </a:moveTo>
                <a:lnTo>
                  <a:pt x="1979084" y="0"/>
                </a:lnTo>
                <a:cubicBezTo>
                  <a:pt x="1979789" y="35983"/>
                  <a:pt x="1980495" y="71967"/>
                  <a:pt x="1981200" y="107950"/>
                </a:cubicBezTo>
                <a:cubicBezTo>
                  <a:pt x="1981905" y="142522"/>
                  <a:pt x="1982611" y="177095"/>
                  <a:pt x="1983316" y="211667"/>
                </a:cubicBezTo>
                <a:lnTo>
                  <a:pt x="0" y="2159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1" strike="noStrike">
                <a:solidFill>
                  <a:srgbClr val="ffffff"/>
                </a:solidFill>
                <a:latin typeface="Helvetica Neue Medium"/>
              </a:rPr>
              <a:t>CONCLUSION</a:t>
            </a:r>
            <a:endParaRPr b="0" lang="en-GB" sz="900" spc="-1" strike="noStrike">
              <a:latin typeface="Arial"/>
            </a:endParaRPr>
          </a:p>
        </p:txBody>
      </p:sp>
      <p:sp>
        <p:nvSpPr>
          <p:cNvPr id="145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000" spc="-1" strike="noStrike">
                <a:solidFill>
                  <a:srgbClr val="7f7f7f"/>
                </a:solidFill>
                <a:latin typeface="Helvetica Neue"/>
                <a:ea typeface="ヒラギノ角ゴ Pro W3"/>
              </a:rPr>
              <a:t>K2 Senior Review Orals – 1 April 2014</a:t>
            </a:r>
            <a:endParaRPr b="0" lang="en-GB" sz="1000" spc="-1" strike="noStrike">
              <a:latin typeface="Times New Roman"/>
            </a:endParaRPr>
          </a:p>
        </p:txBody>
      </p:sp>
      <p:sp>
        <p:nvSpPr>
          <p:cNvPr id="146" name="CustomShape 4"/>
          <p:cNvSpPr/>
          <p:nvPr/>
        </p:nvSpPr>
        <p:spPr>
          <a:xfrm>
            <a:off x="6858000" y="6356520"/>
            <a:ext cx="2133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D33F91B0-8473-45C0-8D61-494F158311C6}" type="slidenum">
              <a:rPr b="0" lang="en-US" sz="1000" spc="-1" strike="noStrike">
                <a:solidFill>
                  <a:srgbClr val="898989"/>
                </a:solidFill>
                <a:latin typeface="Helvetica Neue"/>
                <a:ea typeface="ヒラギノ角ゴ Pro W3"/>
              </a:rPr>
              <a:t>53</a:t>
            </a:fld>
            <a:endParaRPr b="0" lang="en-GB" sz="1000" spc="-1" strike="noStrike">
              <a:latin typeface="Arial"/>
            </a:endParaRPr>
          </a:p>
        </p:txBody>
      </p:sp>
      <p:sp>
        <p:nvSpPr>
          <p:cNvPr id="147" name="CustomShape 5"/>
          <p:cNvSpPr/>
          <p:nvPr/>
        </p:nvSpPr>
        <p:spPr>
          <a:xfrm>
            <a:off x="355680" y="-5760"/>
            <a:ext cx="754344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c6b178"/>
                </a:solidFill>
                <a:latin typeface="Helvetica Neue Medium"/>
                <a:ea typeface="ヒラギノ角ゴ Pro W3"/>
              </a:rPr>
              <a:t>Asteroseismology Yields </a:t>
            </a:r>
            <a:endParaRPr b="0" lang="en-GB" sz="3200" spc="-1" strike="noStrike">
              <a:latin typeface="Arial"/>
            </a:endParaRPr>
          </a:p>
          <a:p>
            <a:pPr marL="343080" indent="-342720" algn="ctr">
              <a:lnSpc>
                <a:spcPct val="10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c6b178"/>
                </a:solidFill>
                <a:latin typeface="Helvetica Neue Medium"/>
                <a:ea typeface="ヒラギノ角ゴ Pro W3"/>
              </a:rPr>
              <a:t>Stellar Properties of Giant Stars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148" name="CustomShape 6"/>
          <p:cNvSpPr/>
          <p:nvPr/>
        </p:nvSpPr>
        <p:spPr>
          <a:xfrm>
            <a:off x="6324480" y="6642000"/>
            <a:ext cx="1828440" cy="215640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1" strike="noStrike">
                <a:solidFill>
                  <a:srgbClr val="ffffff"/>
                </a:solidFill>
                <a:latin typeface="Helvetica Neue Medium"/>
              </a:rPr>
              <a:t>SPACECRAFT HEALTH</a:t>
            </a:r>
            <a:endParaRPr b="0" lang="en-GB" sz="900" spc="-1" strike="noStrike">
              <a:latin typeface="Arial"/>
            </a:endParaRPr>
          </a:p>
        </p:txBody>
      </p:sp>
      <p:sp>
        <p:nvSpPr>
          <p:cNvPr id="149" name="CustomShape 7"/>
          <p:cNvSpPr/>
          <p:nvPr/>
        </p:nvSpPr>
        <p:spPr>
          <a:xfrm>
            <a:off x="3733920" y="6642000"/>
            <a:ext cx="2742840" cy="215640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1" strike="noStrike">
                <a:solidFill>
                  <a:srgbClr val="ffffff"/>
                </a:solidFill>
                <a:latin typeface="Helvetica Neue Medium"/>
              </a:rPr>
              <a:t>STATUS &amp; COMMUNITY INVOLVEMENT</a:t>
            </a:r>
            <a:endParaRPr b="0" lang="en-GB" sz="900" spc="-1" strike="noStrike">
              <a:latin typeface="Arial"/>
            </a:endParaRPr>
          </a:p>
        </p:txBody>
      </p:sp>
      <p:sp>
        <p:nvSpPr>
          <p:cNvPr id="150" name="CustomShape 8"/>
          <p:cNvSpPr/>
          <p:nvPr/>
        </p:nvSpPr>
        <p:spPr>
          <a:xfrm>
            <a:off x="1295280" y="6642000"/>
            <a:ext cx="2590560" cy="215640"/>
          </a:xfrm>
          <a:prstGeom prst="homePlate">
            <a:avLst>
              <a:gd name="adj" fmla="val 50000"/>
            </a:avLst>
          </a:prstGeom>
          <a:solidFill>
            <a:srgbClr val="4f81bd"/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1" strike="noStrike">
                <a:solidFill>
                  <a:srgbClr val="ffffff"/>
                </a:solidFill>
                <a:latin typeface="Helvetica Neue Medium"/>
              </a:rPr>
              <a:t>PROGRESS &amp; SCIENCE IMPLICATIONS</a:t>
            </a:r>
            <a:endParaRPr b="0" lang="en-GB" sz="900" spc="-1" strike="noStrike">
              <a:latin typeface="Arial"/>
            </a:endParaRPr>
          </a:p>
        </p:txBody>
      </p:sp>
      <p:sp>
        <p:nvSpPr>
          <p:cNvPr id="151" name="CustomShape 9"/>
          <p:cNvSpPr/>
          <p:nvPr/>
        </p:nvSpPr>
        <p:spPr>
          <a:xfrm>
            <a:off x="0" y="6642000"/>
            <a:ext cx="1447560" cy="215640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301" strike="noStrike">
                <a:solidFill>
                  <a:srgbClr val="ffffff"/>
                </a:solidFill>
                <a:latin typeface="Helvetica Neue"/>
              </a:rPr>
              <a:t>OVERVIEW</a:t>
            </a:r>
            <a:endParaRPr b="0" lang="en-GB" sz="900" spc="-1" strike="noStrike">
              <a:latin typeface="Arial"/>
            </a:endParaRPr>
          </a:p>
        </p:txBody>
      </p:sp>
      <p:sp>
        <p:nvSpPr>
          <p:cNvPr id="152" name="CustomShape 10"/>
          <p:cNvSpPr/>
          <p:nvPr/>
        </p:nvSpPr>
        <p:spPr>
          <a:xfrm rot="16200000">
            <a:off x="753840" y="1928520"/>
            <a:ext cx="138564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Helvetica Neue Medium"/>
                <a:ea typeface="ヒラギノ角ゴ Pro W3"/>
              </a:rPr>
              <a:t>More Evolved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153" name="Picture 1" descr="26Mar-k2giants_v3_dhubner.tiff"/>
          <p:cNvPicPr/>
          <p:nvPr/>
        </p:nvPicPr>
        <p:blipFill>
          <a:blip r:embed="rId2"/>
          <a:stretch/>
        </p:blipFill>
        <p:spPr>
          <a:xfrm>
            <a:off x="1752480" y="1333440"/>
            <a:ext cx="6109920" cy="4833720"/>
          </a:xfrm>
          <a:prstGeom prst="rect">
            <a:avLst/>
          </a:prstGeom>
          <a:ln>
            <a:noFill/>
          </a:ln>
        </p:spPr>
      </p:pic>
      <p:sp>
        <p:nvSpPr>
          <p:cNvPr id="154" name="CustomShape 11"/>
          <p:cNvSpPr/>
          <p:nvPr/>
        </p:nvSpPr>
        <p:spPr>
          <a:xfrm rot="16200000">
            <a:off x="779760" y="4891680"/>
            <a:ext cx="133380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Helvetica Neue Medium"/>
                <a:ea typeface="ヒラギノ角ゴ Pro W3"/>
              </a:rPr>
              <a:t>Less Evolved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55" name="CustomShape 12"/>
          <p:cNvSpPr/>
          <p:nvPr/>
        </p:nvSpPr>
        <p:spPr>
          <a:xfrm>
            <a:off x="1714680" y="1523880"/>
            <a:ext cx="360" cy="4190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chemeClr val="accent1"/>
            </a:solidFill>
            <a:round/>
            <a:headEnd len="med" type="arrow" w="med"/>
            <a:tailEnd len="med" type="arrow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498600" y="-347040"/>
            <a:ext cx="8146800" cy="1451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302c24"/>
                </a:solidFill>
                <a:latin typeface="Book Antiqua"/>
              </a:rPr>
              <a:t>K2 Key Science Cases</a:t>
            </a:r>
            <a:endParaRPr b="0" lang="en-US" sz="50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157" name="TextShape 2"/>
          <p:cNvSpPr txBox="1"/>
          <p:nvPr/>
        </p:nvSpPr>
        <p:spPr>
          <a:xfrm>
            <a:off x="498600" y="1249920"/>
            <a:ext cx="8146800" cy="4364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47520">
              <a:lnSpc>
                <a:spcPct val="100000"/>
              </a:lnSpc>
              <a:spcBef>
                <a:spcPts val="1176"/>
              </a:spcBef>
              <a:tabLst>
                <a:tab algn="l" pos="0"/>
              </a:tabLst>
            </a:pPr>
            <a:r>
              <a:rPr b="1" lang="en-US" sz="2400" spc="-1" strike="noStrike" u="sng">
                <a:solidFill>
                  <a:srgbClr val="6d6452"/>
                </a:solidFill>
                <a:uFillTx/>
                <a:latin typeface="Book Antiqua"/>
              </a:rPr>
              <a:t>Extragalactic Observations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lvl="1" marL="390600" indent="-342720">
              <a:lnSpc>
                <a:spcPct val="100000"/>
              </a:lnSpc>
              <a:spcBef>
                <a:spcPts val="1176"/>
              </a:spcBef>
              <a:buClr>
                <a:srgbClr val="a49a85"/>
              </a:buClr>
              <a:buSzPct val="75000"/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AGN Variability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lvl="2" marL="733320" indent="-342720">
              <a:lnSpc>
                <a:spcPct val="100000"/>
              </a:lnSpc>
              <a:spcBef>
                <a:spcPts val="1176"/>
              </a:spcBef>
              <a:buClr>
                <a:srgbClr val="6d6452"/>
              </a:buClr>
              <a:buSzPct val="75000"/>
              <a:buFont typeface="Arial"/>
              <a:buChar char="•"/>
              <a:tabLst>
                <a:tab algn="l" pos="0"/>
              </a:tabLst>
            </a:pPr>
            <a:r>
              <a:rPr b="0" lang="en-US" sz="2200" spc="-1" strike="noStrike">
                <a:solidFill>
                  <a:srgbClr val="6d6452"/>
                </a:solidFill>
                <a:latin typeface="Book Antiqua"/>
              </a:rPr>
              <a:t>Study accretion disk behavior and energy reprocessing</a:t>
            </a:r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  <a:p>
            <a:pPr lvl="1" marL="390600" indent="-342720">
              <a:lnSpc>
                <a:spcPct val="100000"/>
              </a:lnSpc>
              <a:spcBef>
                <a:spcPts val="1176"/>
              </a:spcBef>
              <a:buClr>
                <a:srgbClr val="a49a85"/>
              </a:buClr>
              <a:buSzPct val="75000"/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SN light curves - progenitors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lvl="2" marL="733320" indent="-342720">
              <a:lnSpc>
                <a:spcPct val="100000"/>
              </a:lnSpc>
              <a:spcBef>
                <a:spcPts val="1176"/>
              </a:spcBef>
              <a:buClr>
                <a:srgbClr val="6d6452"/>
              </a:buClr>
              <a:buSzPct val="75000"/>
              <a:buFont typeface="Arial"/>
              <a:buChar char="•"/>
              <a:tabLst>
                <a:tab algn="l" pos="0"/>
              </a:tabLst>
            </a:pPr>
            <a:r>
              <a:rPr b="0" lang="en-US" sz="2200" spc="-1" strike="noStrike">
                <a:solidFill>
                  <a:srgbClr val="6d6452"/>
                </a:solidFill>
                <a:latin typeface="Book Antiqua"/>
              </a:rPr>
              <a:t>Time 0+ light curves serendipitously observed</a:t>
            </a:r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  <a:p>
            <a:pPr lvl="2" marL="733320" indent="-342720">
              <a:lnSpc>
                <a:spcPct val="100000"/>
              </a:lnSpc>
              <a:spcBef>
                <a:spcPts val="1176"/>
              </a:spcBef>
              <a:buClr>
                <a:srgbClr val="6d6452"/>
              </a:buClr>
              <a:buSzPct val="75000"/>
              <a:buFont typeface="Arial"/>
              <a:buChar char="•"/>
              <a:tabLst>
                <a:tab algn="l" pos="0"/>
              </a:tabLst>
            </a:pPr>
            <a:r>
              <a:rPr b="0" lang="en-US" sz="2200" spc="-1" strike="noStrike">
                <a:solidFill>
                  <a:srgbClr val="6d6452"/>
                </a:solidFill>
                <a:latin typeface="Book Antiqua"/>
              </a:rPr>
              <a:t>Study shock break-out, model physics</a:t>
            </a:r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158" name="TextShape 3"/>
          <p:cNvSpPr txBox="1"/>
          <p:nvPr/>
        </p:nvSpPr>
        <p:spPr>
          <a:xfrm>
            <a:off x="68176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F95FA9F-6A13-4C37-8591-B422CBA90EA5}" type="slidenum">
              <a:rPr b="0" lang="en-US" sz="1100" spc="-1" strike="noStrike">
                <a:solidFill>
                  <a:srgbClr val="6d6452"/>
                </a:solidFill>
                <a:latin typeface="Book Antiqua"/>
              </a:rPr>
              <a:t>&lt;number&gt;</a:t>
            </a:fld>
            <a:endParaRPr b="0" lang="en-GB" sz="1100" spc="-1" strike="noStrike">
              <a:latin typeface="Times New Roman"/>
            </a:endParaRPr>
          </a:p>
        </p:txBody>
      </p:sp>
      <p:pic>
        <p:nvPicPr>
          <p:cNvPr id="159" name="Picture 3" descr="fig3.3B-top.tiff"/>
          <p:cNvPicPr/>
          <p:nvPr/>
        </p:nvPicPr>
        <p:blipFill>
          <a:blip r:embed="rId1"/>
          <a:stretch/>
        </p:blipFill>
        <p:spPr>
          <a:xfrm>
            <a:off x="1081440" y="4273200"/>
            <a:ext cx="7022880" cy="2158560"/>
          </a:xfrm>
          <a:prstGeom prst="rect">
            <a:avLst/>
          </a:prstGeom>
          <a:ln>
            <a:noFill/>
          </a:ln>
        </p:spPr>
      </p:pic>
      <p:sp>
        <p:nvSpPr>
          <p:cNvPr id="160" name="CustomShape 4"/>
          <p:cNvSpPr/>
          <p:nvPr/>
        </p:nvSpPr>
        <p:spPr>
          <a:xfrm>
            <a:off x="5686560" y="6270480"/>
            <a:ext cx="22201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02c24"/>
                </a:solidFill>
                <a:latin typeface="Book Antiqua"/>
              </a:rPr>
              <a:t>Olling et al., 2014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498600" y="-258840"/>
            <a:ext cx="8146800" cy="1451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302c24"/>
                </a:solidFill>
                <a:latin typeface="Book Antiqua"/>
              </a:rPr>
              <a:t>K2 Key Science Cases</a:t>
            </a:r>
            <a:endParaRPr b="0" lang="en-US" sz="50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162" name="TextShape 2"/>
          <p:cNvSpPr txBox="1"/>
          <p:nvPr/>
        </p:nvSpPr>
        <p:spPr>
          <a:xfrm>
            <a:off x="498600" y="1285200"/>
            <a:ext cx="8146800" cy="4364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47520">
              <a:lnSpc>
                <a:spcPct val="100000"/>
              </a:lnSpc>
              <a:spcBef>
                <a:spcPts val="1176"/>
              </a:spcBef>
              <a:tabLst>
                <a:tab algn="l" pos="0"/>
              </a:tabLst>
            </a:pPr>
            <a:r>
              <a:rPr b="1" lang="en-US" sz="2400" spc="-1" strike="noStrike" u="sng">
                <a:solidFill>
                  <a:srgbClr val="6d6452"/>
                </a:solidFill>
                <a:uFillTx/>
                <a:latin typeface="Book Antiqua"/>
              </a:rPr>
              <a:t>Microlensing</a:t>
            </a:r>
            <a:r>
              <a:rPr b="0" lang="en-US" sz="2000" spc="-1" strike="noStrike">
                <a:solidFill>
                  <a:srgbClr val="6d6452"/>
                </a:solidFill>
                <a:latin typeface="Book Antiqua"/>
              </a:rPr>
              <a:t> </a:t>
            </a:r>
            <a:endParaRPr b="0" lang="en-US" sz="2000" spc="-1" strike="noStrike">
              <a:solidFill>
                <a:srgbClr val="6d6452"/>
              </a:solidFill>
              <a:latin typeface="Book Antiqua"/>
            </a:endParaRPr>
          </a:p>
          <a:p>
            <a:pPr lvl="2" marL="733320" indent="-342720">
              <a:lnSpc>
                <a:spcPct val="100000"/>
              </a:lnSpc>
              <a:spcBef>
                <a:spcPts val="1176"/>
              </a:spcBef>
              <a:buClr>
                <a:srgbClr val="6d6452"/>
              </a:buClr>
              <a:buSzPct val="75000"/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K2 could perform the first microlens parallax measurement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lvl="2" marL="733320" indent="-342720">
              <a:lnSpc>
                <a:spcPct val="100000"/>
              </a:lnSpc>
              <a:spcBef>
                <a:spcPts val="1176"/>
              </a:spcBef>
              <a:buClr>
                <a:srgbClr val="6d6452"/>
              </a:buClr>
              <a:buSzPct val="75000"/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Many imaged lens events possible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163" name="TextShape 3"/>
          <p:cNvSpPr txBox="1"/>
          <p:nvPr/>
        </p:nvSpPr>
        <p:spPr>
          <a:xfrm>
            <a:off x="68176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A6FE0A8-3567-4E74-9DB4-E3F179779D87}" type="slidenum">
              <a:rPr b="0" lang="en-US" sz="1100" spc="-1" strike="noStrike">
                <a:solidFill>
                  <a:srgbClr val="6d6452"/>
                </a:solidFill>
                <a:latin typeface="Book Antiqua"/>
              </a:rPr>
              <a:t>&lt;number&gt;</a:t>
            </a:fld>
            <a:endParaRPr b="0" lang="en-GB" sz="1100" spc="-1" strike="noStrike">
              <a:latin typeface="Times New Roman"/>
            </a:endParaRPr>
          </a:p>
        </p:txBody>
      </p:sp>
      <p:pic>
        <p:nvPicPr>
          <p:cNvPr id="164" name="Picture 3" descr="fig3.3C.tiff"/>
          <p:cNvPicPr/>
          <p:nvPr/>
        </p:nvPicPr>
        <p:blipFill>
          <a:blip r:embed="rId1"/>
          <a:stretch/>
        </p:blipFill>
        <p:spPr>
          <a:xfrm>
            <a:off x="2152440" y="3202560"/>
            <a:ext cx="4395240" cy="3150000"/>
          </a:xfrm>
          <a:prstGeom prst="rect">
            <a:avLst/>
          </a:prstGeom>
          <a:ln>
            <a:noFill/>
          </a:ln>
        </p:spPr>
      </p:pic>
      <p:sp>
        <p:nvSpPr>
          <p:cNvPr id="165" name="CustomShape 4"/>
          <p:cNvSpPr/>
          <p:nvPr/>
        </p:nvSpPr>
        <p:spPr>
          <a:xfrm>
            <a:off x="2712960" y="3200040"/>
            <a:ext cx="3444120" cy="364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02c24"/>
                </a:solidFill>
                <a:latin typeface="Book Antiqua"/>
              </a:rPr>
              <a:t>Light curves at Earth and K2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66" name="CustomShape 5"/>
          <p:cNvSpPr/>
          <p:nvPr/>
        </p:nvSpPr>
        <p:spPr>
          <a:xfrm>
            <a:off x="5427720" y="5855760"/>
            <a:ext cx="2838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02c24"/>
                </a:solidFill>
                <a:latin typeface="Book Antiqua"/>
              </a:rPr>
              <a:t>Gould and Horne, 2013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498600" y="93960"/>
            <a:ext cx="8146800" cy="1451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302c24"/>
                </a:solidFill>
                <a:latin typeface="Book Antiqua"/>
              </a:rPr>
              <a:t>K2: First Light Image  </a:t>
            </a:r>
            <a:br/>
            <a:r>
              <a:rPr b="0" lang="en-US" sz="4400" spc="-1" strike="noStrike">
                <a:solidFill>
                  <a:srgbClr val="302c24"/>
                </a:solidFill>
                <a:latin typeface="Book Antiqua"/>
              </a:rPr>
              <a:t>Current Status</a:t>
            </a:r>
            <a:endParaRPr b="0" lang="en-US" sz="44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109080" y="1820160"/>
            <a:ext cx="5076720" cy="5273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000" spc="-1" strike="noStrike">
                <a:solidFill>
                  <a:srgbClr val="6d6452"/>
                </a:solidFill>
                <a:latin typeface="Book Antiqua"/>
              </a:rPr>
              <a:t>Scorpius Imaged by K2 </a:t>
            </a:r>
            <a:endParaRPr b="0" lang="en-US" sz="2000" spc="-1" strike="noStrike">
              <a:solidFill>
                <a:srgbClr val="6d6452"/>
              </a:solidFill>
              <a:latin typeface="Book Antiqua"/>
            </a:endParaRPr>
          </a:p>
          <a:p>
            <a:pPr>
              <a:lnSpc>
                <a:spcPct val="100000"/>
              </a:lnSpc>
              <a:spcBef>
                <a:spcPts val="2001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6d6452"/>
                </a:solidFill>
                <a:latin typeface="Book Antiqua"/>
              </a:rPr>
              <a:t>December 2013</a:t>
            </a:r>
            <a:endParaRPr b="0" lang="en-US" sz="20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  <a:tabLst>
                <a:tab algn="l" pos="0"/>
              </a:tabLst>
            </a:pPr>
            <a:r>
              <a:rPr b="0" lang="en-US" sz="2000" spc="-1" strike="noStrike">
                <a:solidFill>
                  <a:srgbClr val="6d6452"/>
                </a:solidFill>
                <a:latin typeface="Book Antiqua"/>
              </a:rPr>
              <a:t>Campaign 0 – March-May 2014, </a:t>
            </a:r>
            <a:endParaRPr b="0" lang="en-US" sz="2000" spc="-1" strike="noStrike">
              <a:solidFill>
                <a:srgbClr val="6d6452"/>
              </a:solidFill>
              <a:latin typeface="Book Antiqua"/>
            </a:endParaRPr>
          </a:p>
          <a:p>
            <a:pPr>
              <a:lnSpc>
                <a:spcPct val="100000"/>
              </a:lnSpc>
              <a:spcBef>
                <a:spcPts val="2001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6d6452"/>
                </a:solidFill>
                <a:latin typeface="Book Antiqua"/>
              </a:rPr>
              <a:t>Calibrated pixel data public </a:t>
            </a:r>
            <a:endParaRPr b="0" lang="en-US" sz="20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  <a:tabLst>
                <a:tab algn="l" pos="0"/>
              </a:tabLst>
            </a:pPr>
            <a:r>
              <a:rPr b="0" lang="en-US" sz="2000" spc="-1" strike="noStrike">
                <a:solidFill>
                  <a:srgbClr val="6d6452"/>
                </a:solidFill>
                <a:latin typeface="Book Antiqua"/>
              </a:rPr>
              <a:t>Campaign 1 – June-Aug 2014</a:t>
            </a:r>
            <a:endParaRPr b="0" lang="en-US" sz="2000" spc="-1" strike="noStrike">
              <a:solidFill>
                <a:srgbClr val="6d6452"/>
              </a:solidFill>
              <a:latin typeface="Book Antiqua"/>
            </a:endParaRPr>
          </a:p>
          <a:p>
            <a:pPr>
              <a:lnSpc>
                <a:spcPct val="100000"/>
              </a:lnSpc>
              <a:spcBef>
                <a:spcPts val="2001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6d6452"/>
                </a:solidFill>
                <a:latin typeface="Book Antiqua"/>
              </a:rPr>
              <a:t>First science campaign, data in hand – </a:t>
            </a:r>
            <a:endParaRPr b="0" lang="en-US" sz="2000" spc="-1" strike="noStrike">
              <a:solidFill>
                <a:srgbClr val="6d6452"/>
              </a:solidFill>
              <a:latin typeface="Book Antiqua"/>
            </a:endParaRPr>
          </a:p>
          <a:p>
            <a:pPr>
              <a:lnSpc>
                <a:spcPct val="100000"/>
              </a:lnSpc>
              <a:spcBef>
                <a:spcPts val="2001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6d6452"/>
                </a:solidFill>
                <a:latin typeface="Book Antiqua"/>
              </a:rPr>
              <a:t>cal pixel data public in 75 days</a:t>
            </a:r>
            <a:endParaRPr b="0" lang="en-US" sz="20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  <a:tabLst>
                <a:tab algn="l" pos="0"/>
              </a:tabLst>
            </a:pPr>
            <a:r>
              <a:rPr b="0" lang="en-US" sz="2000" spc="-1" strike="noStrike">
                <a:solidFill>
                  <a:srgbClr val="6d6452"/>
                </a:solidFill>
                <a:latin typeface="Book Antiqua"/>
              </a:rPr>
              <a:t>Campaign 2 started 22 Aug 2014</a:t>
            </a:r>
            <a:endParaRPr b="0" lang="en-US" sz="20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169" name="TextShape 3"/>
          <p:cNvSpPr txBox="1"/>
          <p:nvPr/>
        </p:nvSpPr>
        <p:spPr>
          <a:xfrm>
            <a:off x="68176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3F6151E-EED0-4A8F-AD6D-6FFBFD795059}" type="slidenum">
              <a:rPr b="0" lang="en-US" sz="1100" spc="-1" strike="noStrike">
                <a:solidFill>
                  <a:srgbClr val="6d6452"/>
                </a:solidFill>
                <a:latin typeface="Book Antiqua"/>
              </a:rPr>
              <a:t>&lt;number&gt;</a:t>
            </a:fld>
            <a:endParaRPr b="0" lang="en-GB" sz="1100" spc="-1" strike="noStrike">
              <a:latin typeface="Times New Roman"/>
            </a:endParaRPr>
          </a:p>
        </p:txBody>
      </p:sp>
      <p:pic>
        <p:nvPicPr>
          <p:cNvPr id="170" name="Picture 3" descr=""/>
          <p:cNvPicPr/>
          <p:nvPr/>
        </p:nvPicPr>
        <p:blipFill>
          <a:blip r:embed="rId1"/>
          <a:stretch/>
        </p:blipFill>
        <p:spPr>
          <a:xfrm>
            <a:off x="4488840" y="1760040"/>
            <a:ext cx="4602960" cy="4602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Shape 1"/>
          <p:cNvSpPr txBox="1"/>
          <p:nvPr/>
        </p:nvSpPr>
        <p:spPr>
          <a:xfrm>
            <a:off x="357480" y="246960"/>
            <a:ext cx="8146800" cy="9284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302c24"/>
                </a:solidFill>
                <a:latin typeface="Book Antiqua"/>
              </a:rPr>
              <a:t>K2 Mission Assets</a:t>
            </a:r>
            <a:endParaRPr b="0" lang="en-US" sz="48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59" name="TextShape 2"/>
          <p:cNvSpPr txBox="1"/>
          <p:nvPr/>
        </p:nvSpPr>
        <p:spPr>
          <a:xfrm>
            <a:off x="199080" y="1613520"/>
            <a:ext cx="7770960" cy="42760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Telescope already in space 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Heliocentric orbit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Large field of view – many targets 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Long, uninterrupted time on targets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High precision photometry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Faint sources due to 1-m aperture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Experienced personnel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>
              <a:lnSpc>
                <a:spcPct val="100000"/>
              </a:lnSpc>
              <a:spcBef>
                <a:spcPts val="2001"/>
              </a:spcBef>
            </a:pP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60" name="TextShape 3"/>
          <p:cNvSpPr txBox="1"/>
          <p:nvPr/>
        </p:nvSpPr>
        <p:spPr>
          <a:xfrm>
            <a:off x="68176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7E5705D-4E5E-4043-8733-A10AF8AF4771}" type="slidenum">
              <a:rPr b="0" lang="en-US" sz="1100" spc="-1" strike="noStrike">
                <a:solidFill>
                  <a:srgbClr val="6d6452"/>
                </a:solidFill>
                <a:latin typeface="Book Antiqua"/>
              </a:rPr>
              <a:t>3</a:t>
            </a:fld>
            <a:endParaRPr b="0" lang="en-GB" sz="1100" spc="-1" strike="noStrike">
              <a:latin typeface="Times New Roman"/>
            </a:endParaRPr>
          </a:p>
        </p:txBody>
      </p:sp>
      <p:pic>
        <p:nvPicPr>
          <p:cNvPr id="61" name="Picture 3" descr=""/>
          <p:cNvPicPr/>
          <p:nvPr/>
        </p:nvPicPr>
        <p:blipFill>
          <a:blip r:embed="rId1"/>
          <a:stretch/>
        </p:blipFill>
        <p:spPr>
          <a:xfrm rot="16200000">
            <a:off x="5018400" y="2655720"/>
            <a:ext cx="5202720" cy="2932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5" descr=""/>
          <p:cNvPicPr/>
          <p:nvPr/>
        </p:nvPicPr>
        <p:blipFill>
          <a:blip r:embed="rId1">
            <a:alphaModFix amt="31000"/>
          </a:blip>
          <a:stretch/>
        </p:blipFill>
        <p:spPr>
          <a:xfrm>
            <a:off x="25560" y="0"/>
            <a:ext cx="9087840" cy="6857640"/>
          </a:xfrm>
          <a:prstGeom prst="rect">
            <a:avLst/>
          </a:prstGeom>
          <a:ln>
            <a:noFill/>
          </a:ln>
        </p:spPr>
      </p:pic>
      <p:sp>
        <p:nvSpPr>
          <p:cNvPr id="63" name="TextShape 1"/>
          <p:cNvSpPr txBox="1"/>
          <p:nvPr/>
        </p:nvSpPr>
        <p:spPr>
          <a:xfrm>
            <a:off x="7061040" y="1865880"/>
            <a:ext cx="1866240" cy="14734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302c24"/>
                </a:solidFill>
                <a:latin typeface="Book Antiqua"/>
              </a:rPr>
              <a:t>K2 – </a:t>
            </a:r>
            <a:br/>
            <a:r>
              <a:rPr b="0" lang="en-US" sz="3600" spc="-1" strike="noStrike">
                <a:solidFill>
                  <a:srgbClr val="302c24"/>
                </a:solidFill>
                <a:latin typeface="Book Antiqua"/>
              </a:rPr>
              <a:t>How it works</a:t>
            </a:r>
            <a:endParaRPr b="0" lang="en-US" sz="36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64" name="TextShape 2"/>
          <p:cNvSpPr txBox="1"/>
          <p:nvPr/>
        </p:nvSpPr>
        <p:spPr>
          <a:xfrm>
            <a:off x="68176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DF8D439-D57E-4539-8617-D9A3285E99A2}" type="slidenum">
              <a:rPr b="0" lang="en-US" sz="1100" spc="-1" strike="noStrike">
                <a:solidFill>
                  <a:srgbClr val="6d6452"/>
                </a:solidFill>
                <a:latin typeface="Book Antiqua"/>
              </a:rPr>
              <a:t>3</a:t>
            </a:fld>
            <a:endParaRPr b="0" lang="en-GB" sz="1100" spc="-1" strike="noStrike">
              <a:latin typeface="Times New Roman"/>
            </a:endParaRPr>
          </a:p>
        </p:txBody>
      </p:sp>
      <p:sp>
        <p:nvSpPr>
          <p:cNvPr id="65" name="CustomShape 3"/>
          <p:cNvSpPr/>
          <p:nvPr/>
        </p:nvSpPr>
        <p:spPr>
          <a:xfrm>
            <a:off x="6773040" y="3747600"/>
            <a:ext cx="2340000" cy="283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02c24"/>
                </a:solidFill>
                <a:latin typeface="Book Antiqua"/>
              </a:rPr>
              <a:t>Spacecraft pointing limited by power and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02c24"/>
                </a:solidFill>
                <a:latin typeface="Book Antiqua"/>
              </a:rPr>
              <a:t>sun angle constraints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02c24"/>
                </a:solidFill>
                <a:latin typeface="Book Antiqua"/>
              </a:rPr>
              <a:t>Solar pressure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02c24"/>
                </a:solidFill>
                <a:latin typeface="Book Antiqua"/>
              </a:rPr>
              <a:t>50 micronewtons/m^2 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66" name="Picture 2" descr="fig2.pdf"/>
          <p:cNvPicPr/>
          <p:nvPr/>
        </p:nvPicPr>
        <p:blipFill>
          <a:blip r:embed="rId2"/>
          <a:stretch/>
        </p:blipFill>
        <p:spPr>
          <a:xfrm>
            <a:off x="85680" y="113760"/>
            <a:ext cx="6687360" cy="6700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498600" y="93960"/>
            <a:ext cx="8146800" cy="78768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91000"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302c24"/>
                </a:solidFill>
                <a:latin typeface="Book Antiqua"/>
              </a:rPr>
              <a:t>K2 mission concept</a:t>
            </a:r>
            <a:endParaRPr b="0" lang="en-US" sz="50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68" name="TextShape 2"/>
          <p:cNvSpPr txBox="1"/>
          <p:nvPr/>
        </p:nvSpPr>
        <p:spPr>
          <a:xfrm>
            <a:off x="81000" y="947520"/>
            <a:ext cx="8229240" cy="50446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2001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6d6452"/>
                </a:solidFill>
                <a:latin typeface="Book Antiqua"/>
              </a:rPr>
              <a:t>Ecliptic plane pointings allow the K2 mission to balance high-impact science, technical feasibility, and cost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  <a:tabLst>
                <a:tab algn="l" pos="0"/>
              </a:tabLst>
            </a:pPr>
            <a:r>
              <a:rPr b="0" lang="en-US" sz="2400" spc="-1" strike="noStrike">
                <a:solidFill>
                  <a:srgbClr val="302c24"/>
                </a:solidFill>
                <a:latin typeface="Book Antiqua"/>
              </a:rPr>
              <a:t>Observe ~4 different fields per year (~80-day campaigns)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  <a:tabLst>
                <a:tab algn="l" pos="0"/>
              </a:tabLst>
            </a:pPr>
            <a:r>
              <a:rPr b="0" lang="en-US" sz="2400" spc="-1" strike="noStrike">
                <a:solidFill>
                  <a:srgbClr val="302c24"/>
                </a:solidFill>
                <a:latin typeface="Book Antiqua"/>
              </a:rPr>
              <a:t>New science enabled by various galactic locations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  <a:tabLst>
                <a:tab algn="l" pos="0"/>
              </a:tabLst>
            </a:pPr>
            <a:r>
              <a:rPr b="0" lang="en-US" sz="2400" spc="-1" strike="noStrike">
                <a:solidFill>
                  <a:srgbClr val="302c24"/>
                </a:solidFill>
                <a:latin typeface="Book Antiqua"/>
              </a:rPr>
              <a:t>Observe 10,000-20,000 targets per field  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  <a:tabLst>
                <a:tab algn="l" pos="0"/>
              </a:tabLst>
            </a:pPr>
            <a:r>
              <a:rPr b="0" lang="en-US" sz="2400" spc="-1" strike="noStrike">
                <a:solidFill>
                  <a:srgbClr val="302c24"/>
                </a:solidFill>
                <a:latin typeface="Book Antiqua"/>
              </a:rPr>
              <a:t>Great photometric precision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  <a:tabLst>
                <a:tab algn="l" pos="0"/>
              </a:tabLst>
            </a:pPr>
            <a:r>
              <a:rPr b="0" lang="en-US" sz="2400" spc="-1" strike="noStrike">
                <a:solidFill>
                  <a:srgbClr val="302c24"/>
                </a:solidFill>
                <a:latin typeface="Book Antiqua"/>
              </a:rPr>
              <a:t>No exclusive use period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  <a:tabLst>
                <a:tab algn="l" pos="0"/>
              </a:tabLst>
            </a:pPr>
            <a:r>
              <a:rPr b="0" lang="en-US" sz="2400" spc="-1" strike="noStrike">
                <a:solidFill>
                  <a:srgbClr val="302c24"/>
                </a:solidFill>
                <a:latin typeface="Book Antiqua"/>
              </a:rPr>
              <a:t>Data to public archive</a:t>
            </a:r>
            <a:endParaRPr b="0" lang="en-US" sz="2400" spc="-1" strike="noStrike">
              <a:solidFill>
                <a:srgbClr val="6d6452"/>
              </a:solidFill>
              <a:latin typeface="Book Antiqua"/>
            </a:endParaRPr>
          </a:p>
        </p:txBody>
      </p:sp>
      <p:sp>
        <p:nvSpPr>
          <p:cNvPr id="69" name="TextShape 3"/>
          <p:cNvSpPr txBox="1"/>
          <p:nvPr/>
        </p:nvSpPr>
        <p:spPr>
          <a:xfrm>
            <a:off x="68176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BF60731-0847-4E7E-83D8-4A6D5F89EC35}" type="slidenum">
              <a:rPr b="0" lang="en-US" sz="1100" spc="-1" strike="noStrike">
                <a:solidFill>
                  <a:srgbClr val="6d6452"/>
                </a:solidFill>
                <a:latin typeface="Book Antiqua"/>
              </a:rPr>
              <a:t>5</a:t>
            </a:fld>
            <a:endParaRPr b="0" lang="en-GB" sz="1100" spc="-1" strike="noStrike">
              <a:latin typeface="Times New Roman"/>
            </a:endParaRPr>
          </a:p>
        </p:txBody>
      </p:sp>
      <p:pic>
        <p:nvPicPr>
          <p:cNvPr id="70" name="Picture 4" descr=""/>
          <p:cNvPicPr/>
          <p:nvPr/>
        </p:nvPicPr>
        <p:blipFill>
          <a:blip r:embed="rId1"/>
          <a:stretch/>
        </p:blipFill>
        <p:spPr>
          <a:xfrm>
            <a:off x="4475160" y="4393800"/>
            <a:ext cx="4667040" cy="2421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ustomShape 1"/>
          <p:cNvSpPr/>
          <p:nvPr/>
        </p:nvSpPr>
        <p:spPr>
          <a:xfrm>
            <a:off x="304920" y="1143000"/>
            <a:ext cx="5181120" cy="5181120"/>
          </a:xfrm>
          <a:prstGeom prst="rect">
            <a:avLst/>
          </a:prstGeom>
          <a:solidFill>
            <a:srgbClr val="ffffff"/>
          </a:solidFill>
          <a:ln w="3240">
            <a:solidFill>
              <a:schemeClr val="bg1">
                <a:lumMod val="75000"/>
              </a:schemeClr>
            </a:solidFill>
            <a:round/>
          </a:ln>
          <a:effectLst>
            <a:outerShdw algn="tl" blurRad="193675" dir="2700000" dist="139498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2" name="CustomShape 2"/>
          <p:cNvSpPr/>
          <p:nvPr/>
        </p:nvSpPr>
        <p:spPr>
          <a:xfrm>
            <a:off x="8001000" y="6642000"/>
            <a:ext cx="1142640" cy="215640"/>
          </a:xfrm>
          <a:custGeom>
            <a:avLst/>
            <a:gdLst/>
            <a:ahLst/>
            <a:rect l="l" t="t" r="r" b="b"/>
            <a:pathLst>
              <a:path w="1983316" h="215900">
                <a:moveTo>
                  <a:pt x="0" y="0"/>
                </a:moveTo>
                <a:lnTo>
                  <a:pt x="1979084" y="0"/>
                </a:lnTo>
                <a:cubicBezTo>
                  <a:pt x="1979789" y="35983"/>
                  <a:pt x="1980495" y="71967"/>
                  <a:pt x="1981200" y="107950"/>
                </a:cubicBezTo>
                <a:cubicBezTo>
                  <a:pt x="1981905" y="142522"/>
                  <a:pt x="1982611" y="177095"/>
                  <a:pt x="1983316" y="211667"/>
                </a:cubicBezTo>
                <a:lnTo>
                  <a:pt x="0" y="2159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1" strike="noStrike">
                <a:solidFill>
                  <a:srgbClr val="ffffff"/>
                </a:solidFill>
                <a:latin typeface="Helvetica Neue Medium"/>
              </a:rPr>
              <a:t>CONCLUSION</a:t>
            </a:r>
            <a:endParaRPr b="0" lang="en-GB" sz="900" spc="-1" strike="noStrike">
              <a:latin typeface="Arial"/>
            </a:endParaRPr>
          </a:p>
        </p:txBody>
      </p:sp>
      <p:sp>
        <p:nvSpPr>
          <p:cNvPr id="73" name="CustomShape 3"/>
          <p:cNvSpPr/>
          <p:nvPr/>
        </p:nvSpPr>
        <p:spPr>
          <a:xfrm>
            <a:off x="5638680" y="1219320"/>
            <a:ext cx="3352320" cy="438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302c24"/>
                </a:solidFill>
                <a:latin typeface="Helvetica Neue"/>
                <a:ea typeface="ヒラギノ角ゴ Pro W3"/>
              </a:rPr>
              <a:t>Fine-point operations provide photometric precision to within a factor of 2 of the Kepler mission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302c24"/>
                </a:solidFill>
                <a:latin typeface="Helvetica Neue"/>
                <a:ea typeface="ヒラギノ角ゴ Pro W3"/>
              </a:rPr>
              <a:t>The mode of the noise distribution for K2 fine-point data is: 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74" name="Picture 13" descr="stddev1.png"/>
          <p:cNvPicPr/>
          <p:nvPr/>
        </p:nvPicPr>
        <p:blipFill>
          <a:blip r:embed="rId1"/>
          <a:srcRect l="0" t="0" r="0" b="1492"/>
          <a:stretch/>
        </p:blipFill>
        <p:spPr>
          <a:xfrm>
            <a:off x="380880" y="1293840"/>
            <a:ext cx="4952520" cy="4879440"/>
          </a:xfrm>
          <a:prstGeom prst="rect">
            <a:avLst/>
          </a:prstGeom>
          <a:ln>
            <a:noFill/>
          </a:ln>
        </p:spPr>
      </p:pic>
      <p:graphicFrame>
        <p:nvGraphicFramePr>
          <p:cNvPr id="75" name="Table 4"/>
          <p:cNvGraphicFramePr/>
          <p:nvPr/>
        </p:nvGraphicFramePr>
        <p:xfrm>
          <a:off x="5638680" y="4929120"/>
          <a:ext cx="2971440" cy="1382400"/>
        </p:xfrm>
        <a:graphic>
          <a:graphicData uri="http://schemas.openxmlformats.org/drawingml/2006/table">
            <a:tbl>
              <a:tblPr/>
              <a:tblGrid>
                <a:gridCol w="1218960"/>
                <a:gridCol w="1752480"/>
              </a:tblGrid>
              <a:tr h="639720">
                <a:tc>
                  <a:txBody>
                    <a:bodyPr tIns="45360" bIns="45360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ヒラギノ角ゴ Pro W3"/>
                        </a:rPr>
                        <a:t>Magnitude (Kp)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tIns="45360" bIns="453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ヒラギノ角ゴ Pro W3"/>
                        </a:rPr>
                        <a:t>6.5-hr Precision (ppm)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371160"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12.0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lnT w="25200">
                      <a:solidFill>
                        <a:srgbClr val="000000"/>
                      </a:solidFill>
                    </a:lnT>
                    <a:solidFill>
                      <a:srgbClr val="e7e7e7"/>
                    </a:solidFill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  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60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lnT w="25200">
                      <a:solidFill>
                        <a:srgbClr val="000000"/>
                      </a:solidFill>
                    </a:lnT>
                    <a:solidFill>
                      <a:srgbClr val="e7e7e7"/>
                    </a:solidFill>
                  </a:tcPr>
                </a:tc>
              </a:tr>
              <a:tr h="371520"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14.5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tIns="45360" bIns="453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160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6" name="TextShape 5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000" spc="-1" strike="noStrike">
                <a:solidFill>
                  <a:srgbClr val="7f7f7f"/>
                </a:solidFill>
                <a:latin typeface="Helvetica Neue"/>
                <a:ea typeface="ヒラギノ角ゴ Pro W3"/>
              </a:rPr>
              <a:t>K2 Senior Review Orals – 1 April 2014</a:t>
            </a:r>
            <a:endParaRPr b="0" lang="en-GB" sz="1000" spc="-1" strike="noStrike">
              <a:latin typeface="Times New Roman"/>
            </a:endParaRPr>
          </a:p>
        </p:txBody>
      </p:sp>
      <p:sp>
        <p:nvSpPr>
          <p:cNvPr id="77" name="TextShape 6"/>
          <p:cNvSpPr txBox="1"/>
          <p:nvPr/>
        </p:nvSpPr>
        <p:spPr>
          <a:xfrm>
            <a:off x="68176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275084A-65FD-4A1C-835B-36B053308FA3}" type="slidenum">
              <a:rPr b="0" lang="en-US" sz="1000" spc="-1" strike="noStrike">
                <a:solidFill>
                  <a:srgbClr val="898989"/>
                </a:solidFill>
                <a:latin typeface="Helvetica Neue"/>
                <a:ea typeface="ヒラギノ角ゴ Pro W3"/>
              </a:rPr>
              <a:t>5</a:t>
            </a:fld>
            <a:endParaRPr b="0" lang="en-GB" sz="1000" spc="-1" strike="noStrike">
              <a:latin typeface="Times New Roman"/>
            </a:endParaRPr>
          </a:p>
        </p:txBody>
      </p:sp>
      <p:sp>
        <p:nvSpPr>
          <p:cNvPr id="78" name="TextShape 7"/>
          <p:cNvSpPr txBox="1"/>
          <p:nvPr/>
        </p:nvSpPr>
        <p:spPr>
          <a:xfrm>
            <a:off x="1295280" y="298440"/>
            <a:ext cx="6933960" cy="72972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54000"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4f81bd"/>
                </a:solidFill>
                <a:latin typeface="Helvetica Neue Medium"/>
              </a:rPr>
              <a:t>Photometric Precision in Fine Point</a:t>
            </a:r>
            <a:endParaRPr b="0" lang="en-US" sz="32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79" name="CustomShape 8"/>
          <p:cNvSpPr/>
          <p:nvPr/>
        </p:nvSpPr>
        <p:spPr>
          <a:xfrm>
            <a:off x="6324480" y="6642000"/>
            <a:ext cx="1828440" cy="215640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1" strike="noStrike">
                <a:solidFill>
                  <a:srgbClr val="ffffff"/>
                </a:solidFill>
                <a:latin typeface="Helvetica Neue Medium"/>
              </a:rPr>
              <a:t>SPACECRAFT HEALTH</a:t>
            </a:r>
            <a:endParaRPr b="0" lang="en-GB" sz="900" spc="-1" strike="noStrike">
              <a:latin typeface="Arial"/>
            </a:endParaRPr>
          </a:p>
        </p:txBody>
      </p:sp>
      <p:sp>
        <p:nvSpPr>
          <p:cNvPr id="80" name="CustomShape 9"/>
          <p:cNvSpPr/>
          <p:nvPr/>
        </p:nvSpPr>
        <p:spPr>
          <a:xfrm>
            <a:off x="3733920" y="6642000"/>
            <a:ext cx="2742840" cy="215640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1" strike="noStrike">
                <a:solidFill>
                  <a:srgbClr val="ffffff"/>
                </a:solidFill>
                <a:latin typeface="Helvetica Neue Medium"/>
              </a:rPr>
              <a:t>STATUS &amp; COMMUNITY INVOLVEMENT</a:t>
            </a:r>
            <a:endParaRPr b="0" lang="en-GB" sz="900" spc="-1" strike="noStrike">
              <a:latin typeface="Arial"/>
            </a:endParaRPr>
          </a:p>
        </p:txBody>
      </p:sp>
      <p:sp>
        <p:nvSpPr>
          <p:cNvPr id="81" name="CustomShape 10"/>
          <p:cNvSpPr/>
          <p:nvPr/>
        </p:nvSpPr>
        <p:spPr>
          <a:xfrm>
            <a:off x="1295280" y="6642000"/>
            <a:ext cx="2590560" cy="215640"/>
          </a:xfrm>
          <a:prstGeom prst="homePlate">
            <a:avLst>
              <a:gd name="adj" fmla="val 50000"/>
            </a:avLst>
          </a:prstGeom>
          <a:solidFill>
            <a:srgbClr val="4f81bd"/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1" strike="noStrike">
                <a:solidFill>
                  <a:srgbClr val="ffffff"/>
                </a:solidFill>
                <a:latin typeface="Helvetica Neue Medium"/>
              </a:rPr>
              <a:t>PROGRESS &amp; SCIENCE IMPLICATIONS</a:t>
            </a:r>
            <a:endParaRPr b="0" lang="en-GB" sz="900" spc="-1" strike="noStrike">
              <a:latin typeface="Arial"/>
            </a:endParaRPr>
          </a:p>
        </p:txBody>
      </p:sp>
      <p:sp>
        <p:nvSpPr>
          <p:cNvPr id="82" name="CustomShape 11"/>
          <p:cNvSpPr/>
          <p:nvPr/>
        </p:nvSpPr>
        <p:spPr>
          <a:xfrm>
            <a:off x="0" y="6642000"/>
            <a:ext cx="1447560" cy="215640"/>
          </a:xfrm>
          <a:prstGeom prst="homePlate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round/>
          </a:ln>
          <a:effectLst>
            <a:outerShdw blurRad="38100" dir="5400000" dist="25560" rotWithShape="0">
              <a:srgbClr val="ffffff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900" spc="-301" strike="noStrike">
                <a:solidFill>
                  <a:srgbClr val="ffffff"/>
                </a:solidFill>
                <a:latin typeface="Helvetica Neue"/>
              </a:rPr>
              <a:t>OVERVIEW</a:t>
            </a:r>
            <a:endParaRPr b="0" lang="en-GB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498600" y="93960"/>
            <a:ext cx="8146800" cy="1451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302c24"/>
                </a:solidFill>
                <a:latin typeface="Book Antiqua"/>
              </a:rPr>
              <a:t>Current State of K2 Photometry</a:t>
            </a:r>
            <a:endParaRPr b="0" lang="en-US" sz="5000" spc="-1" strike="noStrike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84" name="TextShape 2"/>
          <p:cNvSpPr txBox="1"/>
          <p:nvPr/>
        </p:nvSpPr>
        <p:spPr>
          <a:xfrm>
            <a:off x="498600" y="1761480"/>
            <a:ext cx="8146800" cy="4364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200" spc="-1" strike="noStrike">
                <a:solidFill>
                  <a:srgbClr val="6d6452"/>
                </a:solidFill>
                <a:latin typeface="Book Antiqua"/>
              </a:rPr>
              <a:t>Module 3 died early on , Module 7 died Jan-Feb 2014</a:t>
            </a:r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200" spc="-1" strike="noStrike">
                <a:solidFill>
                  <a:srgbClr val="6d6452"/>
                </a:solidFill>
                <a:latin typeface="Book Antiqua"/>
              </a:rPr>
              <a:t>K2 will deliver calibrated pixel files first and light curves sometime later in this fiscal year. </a:t>
            </a:r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200" spc="-1" strike="noStrike">
                <a:solidFill>
                  <a:srgbClr val="6d6452"/>
                </a:solidFill>
                <a:latin typeface="Book Antiqua"/>
              </a:rPr>
              <a:t>A number of groups are already working to make K2 light curves: K2 project, J. Johnson’s group, S. Aigrain’s group, NexSci (Jessie C.) , …..</a:t>
            </a:r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200" spc="-1" strike="noStrike">
                <a:solidFill>
                  <a:srgbClr val="6d6452"/>
                </a:solidFill>
                <a:latin typeface="Book Antiqua"/>
              </a:rPr>
              <a:t>Telescope pointing will further improve in campaign 3, leading to better photometry</a:t>
            </a:r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  <a:p>
            <a:pPr marL="457200" indent="-456840">
              <a:lnSpc>
                <a:spcPct val="100000"/>
              </a:lnSpc>
              <a:spcBef>
                <a:spcPts val="2001"/>
              </a:spcBef>
              <a:buClr>
                <a:srgbClr val="6d6452"/>
              </a:buClr>
              <a:buSzPct val="75000"/>
              <a:buFont typeface="Wingdings 2" charset="2"/>
              <a:buChar char=""/>
            </a:pPr>
            <a:r>
              <a:rPr b="0" lang="en-US" sz="2200" spc="-1" strike="noStrike">
                <a:solidFill>
                  <a:srgbClr val="6d6452"/>
                </a:solidFill>
                <a:latin typeface="Book Antiqua"/>
              </a:rPr>
              <a:t>Current state: ~150 ppm 30-min data, ~45 ppm 6.5 hr avg. (12 magnitude star)</a:t>
            </a:r>
            <a:endParaRPr b="0" lang="en-US" sz="2200" spc="-1" strike="noStrike">
              <a:solidFill>
                <a:srgbClr val="6d6452"/>
              </a:solidFill>
              <a:latin typeface="Book Antiqua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92880" y="370440"/>
            <a:ext cx="8146800" cy="7873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302c24"/>
                </a:solidFill>
                <a:latin typeface="Book Antiqua"/>
              </a:rPr>
              <a:t>K2 C0 “CDPP-like” Results</a:t>
            </a:r>
            <a:endParaRPr b="0" lang="en-US" sz="4400" spc="-1" strike="noStrike">
              <a:solidFill>
                <a:srgbClr val="302c24"/>
              </a:solidFill>
              <a:latin typeface="Book Antiqua"/>
            </a:endParaRPr>
          </a:p>
        </p:txBody>
      </p:sp>
      <p:pic>
        <p:nvPicPr>
          <p:cNvPr id="86" name="Picture 2" descr="magVsStdev.png"/>
          <p:cNvPicPr/>
          <p:nvPr/>
        </p:nvPicPr>
        <p:blipFill>
          <a:blip r:embed="rId1"/>
          <a:stretch/>
        </p:blipFill>
        <p:spPr>
          <a:xfrm>
            <a:off x="498600" y="1264680"/>
            <a:ext cx="7098480" cy="5324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220680" y="155880"/>
            <a:ext cx="8146800" cy="9813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302c24"/>
                </a:solidFill>
                <a:latin typeface="Book Antiqua"/>
              </a:rPr>
              <a:t>Photometric Location</a:t>
            </a:r>
            <a:endParaRPr b="0" lang="en-US" sz="5000" spc="-1" strike="noStrike">
              <a:solidFill>
                <a:srgbClr val="302c24"/>
              </a:solidFill>
              <a:latin typeface="Book Antiqua"/>
            </a:endParaRPr>
          </a:p>
        </p:txBody>
      </p:sp>
      <p:pic>
        <p:nvPicPr>
          <p:cNvPr id="88" name="Picture 3" descr="starLocations.png"/>
          <p:cNvPicPr/>
          <p:nvPr/>
        </p:nvPicPr>
        <p:blipFill>
          <a:blip r:embed="rId1"/>
          <a:stretch/>
        </p:blipFill>
        <p:spPr>
          <a:xfrm>
            <a:off x="964440" y="1243800"/>
            <a:ext cx="7314840" cy="5486040"/>
          </a:xfrm>
          <a:prstGeom prst="rect">
            <a:avLst/>
          </a:prstGeom>
          <a:ln>
            <a:noFill/>
          </a:ln>
        </p:spPr>
      </p:pic>
      <p:sp>
        <p:nvSpPr>
          <p:cNvPr id="89" name="CustomShape 2"/>
          <p:cNvSpPr/>
          <p:nvPr/>
        </p:nvSpPr>
        <p:spPr>
          <a:xfrm rot="16200000">
            <a:off x="6319080" y="3560400"/>
            <a:ext cx="224028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302c24"/>
                </a:solidFill>
                <a:latin typeface="Book Antiqua"/>
              </a:rPr>
              <a:t>Log “CDPP”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c6416"/>
      </a:dk2>
      <a:lt2>
        <a:srgbClr val="e8e4db"/>
      </a:lt2>
      <a:accent1>
        <a:srgbClr val="c6b178"/>
      </a:accent1>
      <a:accent2>
        <a:srgbClr val="9c5b14"/>
      </a:accent2>
      <a:accent3>
        <a:srgbClr val="71b2bc"/>
      </a:accent3>
      <a:accent4>
        <a:srgbClr val="78aa5d"/>
      </a:accent4>
      <a:accent5>
        <a:srgbClr val="867099"/>
      </a:accent5>
      <a:accent6>
        <a:srgbClr val="4c6f75"/>
      </a:accent6>
      <a:hlink>
        <a:srgbClr val="f27b0e"/>
      </a:hlink>
      <a:folHlink>
        <a:srgbClr val="98926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c6416"/>
      </a:dk2>
      <a:lt2>
        <a:srgbClr val="e8e4db"/>
      </a:lt2>
      <a:accent1>
        <a:srgbClr val="c6b178"/>
      </a:accent1>
      <a:accent2>
        <a:srgbClr val="9c5b14"/>
      </a:accent2>
      <a:accent3>
        <a:srgbClr val="71b2bc"/>
      </a:accent3>
      <a:accent4>
        <a:srgbClr val="78aa5d"/>
      </a:accent4>
      <a:accent5>
        <a:srgbClr val="867099"/>
      </a:accent5>
      <a:accent6>
        <a:srgbClr val="4c6f75"/>
      </a:accent6>
      <a:hlink>
        <a:srgbClr val="f27b0e"/>
      </a:hlink>
      <a:folHlink>
        <a:srgbClr val="98926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Saddle.thmx</Template>
  <TotalTime>28092</TotalTime>
  <Application>LibreOffice/6.4.7.2$Linux_X86_64 LibreOffice_project/40$Build-2</Application>
  <Words>847</Words>
  <Paragraphs>171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2012-03-06T19:11:38Z</dcterms:created>
  <dc:creator>Steve Howell</dc:creator>
  <dc:description/>
  <dc:language>en-US</dc:language>
  <cp:lastModifiedBy>Steve Howell</cp:lastModifiedBy>
  <cp:lastPrinted>2013-01-04T20:51:43Z</cp:lastPrinted>
  <dcterms:modified xsi:type="dcterms:W3CDTF">2014-08-29T16:01:26Z</dcterms:modified>
  <cp:revision>207</cp:revision>
  <dc:subject/>
  <dc:title>The NASA Kepler Mission:  A Search for Other Earths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4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23</vt:i4>
  </property>
</Properties>
</file>